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57"/>
  </p:handoutMasterIdLst>
  <p:sldIdLst>
    <p:sldId id="487" r:id="rId2"/>
    <p:sldId id="272" r:id="rId3"/>
    <p:sldId id="334" r:id="rId4"/>
    <p:sldId id="336" r:id="rId5"/>
    <p:sldId id="510" r:id="rId6"/>
    <p:sldId id="511" r:id="rId7"/>
    <p:sldId id="512" r:id="rId8"/>
    <p:sldId id="513" r:id="rId9"/>
    <p:sldId id="514" r:id="rId10"/>
    <p:sldId id="515" r:id="rId11"/>
    <p:sldId id="516" r:id="rId12"/>
    <p:sldId id="517" r:id="rId13"/>
    <p:sldId id="518" r:id="rId14"/>
    <p:sldId id="519" r:id="rId15"/>
    <p:sldId id="520" r:id="rId16"/>
    <p:sldId id="521" r:id="rId17"/>
    <p:sldId id="522" r:id="rId18"/>
    <p:sldId id="523" r:id="rId19"/>
    <p:sldId id="524" r:id="rId20"/>
    <p:sldId id="525" r:id="rId21"/>
    <p:sldId id="526" r:id="rId22"/>
    <p:sldId id="527" r:id="rId23"/>
    <p:sldId id="528" r:id="rId24"/>
    <p:sldId id="529" r:id="rId25"/>
    <p:sldId id="530" r:id="rId26"/>
    <p:sldId id="531" r:id="rId27"/>
    <p:sldId id="532" r:id="rId28"/>
    <p:sldId id="533" r:id="rId29"/>
    <p:sldId id="534" r:id="rId30"/>
    <p:sldId id="535" r:id="rId31"/>
    <p:sldId id="536" r:id="rId32"/>
    <p:sldId id="537" r:id="rId33"/>
    <p:sldId id="538" r:id="rId34"/>
    <p:sldId id="539" r:id="rId35"/>
    <p:sldId id="542" r:id="rId36"/>
    <p:sldId id="543" r:id="rId37"/>
    <p:sldId id="544" r:id="rId38"/>
    <p:sldId id="545" r:id="rId39"/>
    <p:sldId id="546" r:id="rId40"/>
    <p:sldId id="547" r:id="rId41"/>
    <p:sldId id="548" r:id="rId42"/>
    <p:sldId id="274" r:id="rId43"/>
    <p:sldId id="275" r:id="rId44"/>
    <p:sldId id="370" r:id="rId45"/>
    <p:sldId id="372" r:id="rId46"/>
    <p:sldId id="493" r:id="rId47"/>
    <p:sldId id="492" r:id="rId48"/>
    <p:sldId id="585" r:id="rId49"/>
    <p:sldId id="549" r:id="rId50"/>
    <p:sldId id="550" r:id="rId51"/>
    <p:sldId id="373" r:id="rId52"/>
    <p:sldId id="374" r:id="rId53"/>
    <p:sldId id="375" r:id="rId54"/>
    <p:sldId id="376" r:id="rId55"/>
    <p:sldId id="379" r:id="rId56"/>
    <p:sldId id="380" r:id="rId57"/>
    <p:sldId id="383" r:id="rId58"/>
    <p:sldId id="381" r:id="rId59"/>
    <p:sldId id="382" r:id="rId60"/>
    <p:sldId id="377" r:id="rId61"/>
    <p:sldId id="384" r:id="rId62"/>
    <p:sldId id="385" r:id="rId63"/>
    <p:sldId id="388" r:id="rId64"/>
    <p:sldId id="386" r:id="rId65"/>
    <p:sldId id="387" r:id="rId66"/>
    <p:sldId id="389" r:id="rId67"/>
    <p:sldId id="495" r:id="rId68"/>
    <p:sldId id="391" r:id="rId69"/>
    <p:sldId id="390" r:id="rId70"/>
    <p:sldId id="392" r:id="rId71"/>
    <p:sldId id="402" r:id="rId72"/>
    <p:sldId id="282" r:id="rId73"/>
    <p:sldId id="283" r:id="rId74"/>
    <p:sldId id="393" r:id="rId75"/>
    <p:sldId id="398" r:id="rId76"/>
    <p:sldId id="488" r:id="rId77"/>
    <p:sldId id="395" r:id="rId78"/>
    <p:sldId id="394" r:id="rId79"/>
    <p:sldId id="490" r:id="rId80"/>
    <p:sldId id="489" r:id="rId81"/>
    <p:sldId id="399" r:id="rId82"/>
    <p:sldId id="552" r:id="rId83"/>
    <p:sldId id="400" r:id="rId84"/>
    <p:sldId id="502" r:id="rId85"/>
    <p:sldId id="415" r:id="rId86"/>
    <p:sldId id="401" r:id="rId87"/>
    <p:sldId id="403" r:id="rId88"/>
    <p:sldId id="404" r:id="rId89"/>
    <p:sldId id="405" r:id="rId90"/>
    <p:sldId id="496" r:id="rId91"/>
    <p:sldId id="406" r:id="rId92"/>
    <p:sldId id="407" r:id="rId93"/>
    <p:sldId id="408" r:id="rId94"/>
    <p:sldId id="409" r:id="rId95"/>
    <p:sldId id="410" r:id="rId96"/>
    <p:sldId id="411" r:id="rId97"/>
    <p:sldId id="499" r:id="rId98"/>
    <p:sldId id="412" r:id="rId99"/>
    <p:sldId id="413" r:id="rId100"/>
    <p:sldId id="414" r:id="rId101"/>
    <p:sldId id="418" r:id="rId102"/>
    <p:sldId id="419" r:id="rId103"/>
    <p:sldId id="417" r:id="rId104"/>
    <p:sldId id="424" r:id="rId105"/>
    <p:sldId id="420" r:id="rId106"/>
    <p:sldId id="553" r:id="rId107"/>
    <p:sldId id="432" r:id="rId108"/>
    <p:sldId id="433" r:id="rId109"/>
    <p:sldId id="434" r:id="rId110"/>
    <p:sldId id="421" r:id="rId111"/>
    <p:sldId id="554" r:id="rId112"/>
    <p:sldId id="555" r:id="rId113"/>
    <p:sldId id="507" r:id="rId114"/>
    <p:sldId id="569" r:id="rId115"/>
    <p:sldId id="570" r:id="rId116"/>
    <p:sldId id="571" r:id="rId117"/>
    <p:sldId id="435" r:id="rId118"/>
    <p:sldId id="454" r:id="rId119"/>
    <p:sldId id="556" r:id="rId120"/>
    <p:sldId id="436" r:id="rId121"/>
    <p:sldId id="423" r:id="rId122"/>
    <p:sldId id="551" r:id="rId123"/>
    <p:sldId id="437" r:id="rId124"/>
    <p:sldId id="438" r:id="rId125"/>
    <p:sldId id="576" r:id="rId126"/>
    <p:sldId id="439" r:id="rId127"/>
    <p:sldId id="561" r:id="rId128"/>
    <p:sldId id="577" r:id="rId129"/>
    <p:sldId id="578" r:id="rId130"/>
    <p:sldId id="580" r:id="rId131"/>
    <p:sldId id="440" r:id="rId132"/>
    <p:sldId id="455" r:id="rId133"/>
    <p:sldId id="572" r:id="rId134"/>
    <p:sldId id="573" r:id="rId135"/>
    <p:sldId id="574" r:id="rId136"/>
    <p:sldId id="581" r:id="rId137"/>
    <p:sldId id="575" r:id="rId138"/>
    <p:sldId id="583" r:id="rId139"/>
    <p:sldId id="584" r:id="rId140"/>
    <p:sldId id="442" r:id="rId141"/>
    <p:sldId id="564" r:id="rId142"/>
    <p:sldId id="448" r:id="rId143"/>
    <p:sldId id="449" r:id="rId144"/>
    <p:sldId id="453" r:id="rId145"/>
    <p:sldId id="461" r:id="rId146"/>
    <p:sldId id="563" r:id="rId147"/>
    <p:sldId id="460" r:id="rId148"/>
    <p:sldId id="462" r:id="rId149"/>
    <p:sldId id="504" r:id="rId150"/>
    <p:sldId id="566" r:id="rId151"/>
    <p:sldId id="582" r:id="rId152"/>
    <p:sldId id="567" r:id="rId153"/>
    <p:sldId id="568" r:id="rId154"/>
    <p:sldId id="501" r:id="rId155"/>
    <p:sldId id="509" r:id="rId156"/>
  </p:sldIdLst>
  <p:sldSz cx="9144000" cy="6858000" type="screen4x3"/>
  <p:notesSz cx="7102475" cy="9388475"/>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70AD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70" d="100"/>
          <a:sy n="70" d="100"/>
        </p:scale>
        <p:origin x="-1284"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B46CCB63-C231-46B4-9D30-3B57C68E9A47}" type="datetimeFigureOut">
              <a:rPr lang="es-PE" smtClean="0"/>
              <a:pPr/>
              <a:t>10/10/2016</a:t>
            </a:fld>
            <a:endParaRPr lang="es-PE"/>
          </a:p>
        </p:txBody>
      </p:sp>
      <p:sp>
        <p:nvSpPr>
          <p:cNvPr id="4" name="3 Marcador de pie de página"/>
          <p:cNvSpPr>
            <a:spLocks noGrp="1"/>
          </p:cNvSpPr>
          <p:nvPr>
            <p:ph type="ftr" sz="quarter" idx="2"/>
          </p:nvPr>
        </p:nvSpPr>
        <p:spPr>
          <a:xfrm>
            <a:off x="0" y="8916988"/>
            <a:ext cx="3078163" cy="469900"/>
          </a:xfrm>
          <a:prstGeom prst="rect">
            <a:avLst/>
          </a:prstGeom>
        </p:spPr>
        <p:txBody>
          <a:bodyPr vert="horz" lIns="91440" tIns="45720" rIns="91440" bIns="45720"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4022725" y="8916988"/>
            <a:ext cx="3078163" cy="469900"/>
          </a:xfrm>
          <a:prstGeom prst="rect">
            <a:avLst/>
          </a:prstGeom>
        </p:spPr>
        <p:txBody>
          <a:bodyPr vert="horz" lIns="91440" tIns="45720" rIns="91440" bIns="45720" rtlCol="0" anchor="b"/>
          <a:lstStyle>
            <a:lvl1pPr algn="r">
              <a:defRPr sz="1200"/>
            </a:lvl1pPr>
          </a:lstStyle>
          <a:p>
            <a:fld id="{BB774C38-419D-4916-892D-0AE0E4FC759F}" type="slidenum">
              <a:rPr lang="es-PE" smtClean="0"/>
              <a:pPr/>
              <a:t>‹Nº›</a:t>
            </a:fld>
            <a:endParaRPr lang="es-PE"/>
          </a:p>
        </p:txBody>
      </p:sp>
    </p:spTree>
    <p:extLst>
      <p:ext uri="{BB962C8B-B14F-4D97-AF65-F5344CB8AC3E}">
        <p14:creationId xmlns:p14="http://schemas.microsoft.com/office/powerpoint/2010/main" xmlns="" val="297185473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5" name="Footer Placeholder 4"/>
          <p:cNvSpPr>
            <a:spLocks noGrp="1"/>
          </p:cNvSpPr>
          <p:nvPr>
            <p:ph type="ftr" sz="quarter" idx="11"/>
          </p:nvPr>
        </p:nvSpPr>
        <p:spPr/>
        <p:txBody>
          <a:bodyPr/>
          <a:lstStyle/>
          <a:p>
            <a:endParaRPr lang="es-PE"/>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75205E87-C3F8-44F2-9822-77D09381887C}" type="slidenum">
              <a:rPr lang="es-PE" smtClean="0"/>
              <a:pPr/>
              <a:t>‹Nº›</a:t>
            </a:fld>
            <a:endParaRPr lang="es-PE"/>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75205E87-C3F8-44F2-9822-77D09381887C}" type="slidenum">
              <a:rPr lang="es-PE" smtClean="0"/>
              <a:pPr/>
              <a:t>‹Nº›</a:t>
            </a:fld>
            <a:endParaRPr lang="es-PE"/>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s-ES" smtClean="0"/>
              <a:t>Haga clic para modificar el estilo de título del patrón</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75205E87-C3F8-44F2-9822-77D09381887C}" type="slidenum">
              <a:rPr lang="es-PE" smtClean="0"/>
              <a:pPr/>
              <a:t>‹Nº›</a:t>
            </a:fld>
            <a:endParaRPr lang="es-PE"/>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5" name="Date Placeholder 4"/>
          <p:cNvSpPr>
            <a:spLocks noGrp="1"/>
          </p:cNvSpPr>
          <p:nvPr>
            <p:ph type="dt" sz="half" idx="10"/>
          </p:nvPr>
        </p:nvSpPr>
        <p:spPr/>
        <p:txBody>
          <a:bodyPr/>
          <a:lstStyle/>
          <a:p>
            <a:fld id="{3502BAAC-9D9F-4124-9C5A-6AF6750B71E5}" type="datetimeFigureOut">
              <a:rPr lang="es-PE" smtClean="0"/>
              <a:pPr/>
              <a:t>10/10/2016</a:t>
            </a:fld>
            <a:endParaRPr lang="es-PE"/>
          </a:p>
        </p:txBody>
      </p:sp>
      <p:sp>
        <p:nvSpPr>
          <p:cNvPr id="7" name="Slide Number Placeholder 6"/>
          <p:cNvSpPr>
            <a:spLocks noGrp="1"/>
          </p:cNvSpPr>
          <p:nvPr>
            <p:ph type="sldNum" sz="quarter" idx="12"/>
          </p:nvPr>
        </p:nvSpPr>
        <p:spPr/>
        <p:txBody>
          <a:bodyPr/>
          <a:lstStyle/>
          <a:p>
            <a:fld id="{75205E87-C3F8-44F2-9822-77D09381887C}" type="slidenum">
              <a:rPr lang="es-PE" smtClean="0"/>
              <a:pPr/>
              <a:t>‹Nº›</a:t>
            </a:fld>
            <a:endParaRPr lang="es-PE"/>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s-PE"/>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3502BAAC-9D9F-4124-9C5A-6AF6750B71E5}" type="datetimeFigureOut">
              <a:rPr lang="es-PE" smtClean="0"/>
              <a:pPr/>
              <a:t>10/10/2016</a:t>
            </a:fld>
            <a:endParaRPr lang="es-P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P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75205E87-C3F8-44F2-9822-77D09381887C}" type="slidenum">
              <a:rPr lang="es-PE" smtClean="0"/>
              <a:pPr/>
              <a:t>‹Nº›</a:t>
            </a:fld>
            <a:endParaRPr lang="es-PE"/>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80.gi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www.youtube.com/watch?v=PwD4l9mtdlU" TargetMode="External"/><Relationship Id="rId2" Type="http://schemas.openxmlformats.org/officeDocument/2006/relationships/hyperlink" Target="https://www.youtube.com/watch?v=byo8aUpzgf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gif"/></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p:txBody>
          <a:bodyPr/>
          <a:lstStyle/>
          <a:p>
            <a:endParaRPr lang="es-PE"/>
          </a:p>
        </p:txBody>
      </p:sp>
      <p:sp>
        <p:nvSpPr>
          <p:cNvPr id="2" name="1 Título"/>
          <p:cNvSpPr>
            <a:spLocks noGrp="1"/>
          </p:cNvSpPr>
          <p:nvPr>
            <p:ph type="ctrTitle"/>
          </p:nvPr>
        </p:nvSpPr>
        <p:spPr/>
        <p:txBody>
          <a:bodyPr/>
          <a:lstStyle/>
          <a:p>
            <a:r>
              <a:rPr lang="es-PE" dirty="0" smtClean="0"/>
              <a:t>Enlace Covalente</a:t>
            </a:r>
            <a:endParaRPr lang="es-PE" dirty="0"/>
          </a:p>
        </p:txBody>
      </p:sp>
    </p:spTree>
    <p:extLst>
      <p:ext uri="{BB962C8B-B14F-4D97-AF65-F5344CB8AC3E}">
        <p14:creationId xmlns:p14="http://schemas.microsoft.com/office/powerpoint/2010/main" xmlns="" val="36927665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8416687" cy="54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091101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611"/>
          <a:stretch/>
        </p:blipFill>
        <p:spPr bwMode="auto">
          <a:xfrm>
            <a:off x="334304" y="1533412"/>
            <a:ext cx="8523391" cy="5040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r>
              <a:rPr lang="es-PE" sz="3700" b="1" cap="none" baseline="30000" dirty="0">
                <a:solidFill>
                  <a:srgbClr val="FF0000"/>
                </a:solidFill>
              </a:rPr>
              <a:t>2</a:t>
            </a:r>
          </a:p>
        </p:txBody>
      </p:sp>
    </p:spTree>
    <p:extLst>
      <p:ext uri="{BB962C8B-B14F-4D97-AF65-F5344CB8AC3E}">
        <p14:creationId xmlns:p14="http://schemas.microsoft.com/office/powerpoint/2010/main" xmlns="" val="24871888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9832"/>
          <a:stretch/>
        </p:blipFill>
        <p:spPr bwMode="auto">
          <a:xfrm>
            <a:off x="259371" y="1531822"/>
            <a:ext cx="8598499" cy="4777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r>
              <a:rPr lang="es-PE" sz="3700" b="1" cap="none" baseline="30000" dirty="0">
                <a:solidFill>
                  <a:srgbClr val="FF0000"/>
                </a:solidFill>
              </a:rPr>
              <a:t>2</a:t>
            </a:r>
          </a:p>
        </p:txBody>
      </p:sp>
    </p:spTree>
    <p:extLst>
      <p:ext uri="{BB962C8B-B14F-4D97-AF65-F5344CB8AC3E}">
        <p14:creationId xmlns:p14="http://schemas.microsoft.com/office/powerpoint/2010/main" xmlns="" val="27456174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2609"/>
          <a:stretch/>
        </p:blipFill>
        <p:spPr bwMode="auto">
          <a:xfrm>
            <a:off x="288696" y="709684"/>
            <a:ext cx="8568952" cy="3611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1400" y="4320903"/>
            <a:ext cx="8568952" cy="2508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a:spLocks noGrp="1"/>
          </p:cNvSpPr>
          <p:nvPr>
            <p:ph type="title"/>
          </p:nvPr>
        </p:nvSpPr>
        <p:spPr>
          <a:xfrm>
            <a:off x="282584" y="151464"/>
            <a:ext cx="5225992"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Tree>
    <p:extLst>
      <p:ext uri="{BB962C8B-B14F-4D97-AF65-F5344CB8AC3E}">
        <p14:creationId xmlns:p14="http://schemas.microsoft.com/office/powerpoint/2010/main" xmlns="" val="13311833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8992"/>
          <a:stretch/>
        </p:blipFill>
        <p:spPr bwMode="auto">
          <a:xfrm>
            <a:off x="271795" y="1132764"/>
            <a:ext cx="8640960" cy="5709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26128" y="408373"/>
            <a:ext cx="5225992"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Tree>
    <p:extLst>
      <p:ext uri="{BB962C8B-B14F-4D97-AF65-F5344CB8AC3E}">
        <p14:creationId xmlns:p14="http://schemas.microsoft.com/office/powerpoint/2010/main" xmlns="" val="129505193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8208912" cy="2376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2780928"/>
            <a:ext cx="8208912"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06930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6128" y="408373"/>
            <a:ext cx="5225992"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9287"/>
          <a:stretch/>
        </p:blipFill>
        <p:spPr bwMode="auto">
          <a:xfrm>
            <a:off x="251520" y="980728"/>
            <a:ext cx="8600333" cy="56175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968831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692696"/>
            <a:ext cx="8260672" cy="1039427"/>
          </a:xfrm>
        </p:spPr>
        <p:txBody>
          <a:bodyPr>
            <a:normAutofit/>
          </a:bodyPr>
          <a:lstStyle/>
          <a:p>
            <a:r>
              <a:rPr lang="es-PE" sz="3000" b="1" dirty="0" smtClean="0"/>
              <a:t/>
            </a:r>
            <a:br>
              <a:rPr lang="es-PE" sz="3000" b="1" dirty="0" smtClean="0"/>
            </a:br>
            <a:endParaRPr lang="es-PE" sz="3000" b="1" dirty="0"/>
          </a:p>
        </p:txBody>
      </p:sp>
      <p:sp>
        <p:nvSpPr>
          <p:cNvPr id="3" name="2 Marcador de contenido"/>
          <p:cNvSpPr>
            <a:spLocks noGrp="1"/>
          </p:cNvSpPr>
          <p:nvPr>
            <p:ph idx="1"/>
          </p:nvPr>
        </p:nvSpPr>
        <p:spPr>
          <a:xfrm>
            <a:off x="323528" y="2060848"/>
            <a:ext cx="8229600" cy="4373563"/>
          </a:xfrm>
        </p:spPr>
        <p:txBody>
          <a:bodyPr>
            <a:normAutofit lnSpcReduction="10000"/>
          </a:bodyPr>
          <a:lstStyle/>
          <a:p>
            <a:pPr marL="95250" indent="0" algn="just">
              <a:buNone/>
            </a:pPr>
            <a:r>
              <a:rPr lang="es-PE" dirty="0" smtClean="0"/>
              <a:t>La solución a la ecuación de </a:t>
            </a:r>
            <a:r>
              <a:rPr lang="es-PE" dirty="0" err="1" smtClean="0"/>
              <a:t>Shröedinger</a:t>
            </a:r>
            <a:r>
              <a:rPr lang="es-PE" dirty="0" smtClean="0"/>
              <a:t> permite representar espacialmente a los orbitales atómicos.</a:t>
            </a:r>
          </a:p>
          <a:p>
            <a:pPr marL="95250" indent="0" algn="just">
              <a:buNone/>
            </a:pPr>
            <a:endParaRPr lang="es-PE" dirty="0" smtClean="0"/>
          </a:p>
          <a:p>
            <a:pPr marL="95250" indent="0" algn="just">
              <a:buNone/>
            </a:pPr>
            <a:r>
              <a:rPr lang="es-PE" dirty="0" smtClean="0"/>
              <a:t>Un orbital tiene un significado físico sólo cuando obtenemos el cuadrado de la función de onda para describir la densidad de probabilidad.</a:t>
            </a:r>
          </a:p>
          <a:p>
            <a:pPr marL="95250" indent="0" algn="just">
              <a:buNone/>
            </a:pPr>
            <a:endParaRPr lang="es-PE" dirty="0" smtClean="0"/>
          </a:p>
          <a:p>
            <a:pPr marL="95250" indent="0" algn="just">
              <a:buNone/>
            </a:pPr>
            <a:r>
              <a:rPr lang="es-PE" dirty="0" smtClean="0"/>
              <a:t>Cuando las ondas se combinan, éstas pueden interactuar tanto constructiva como destructivamente; es decir, cuando los orbitales atómicos se traslapan, éstos pueden estar en fase o fuera de fase.</a:t>
            </a:r>
            <a:endParaRPr lang="es-PE" dirty="0"/>
          </a:p>
        </p:txBody>
      </p:sp>
      <p:sp>
        <p:nvSpPr>
          <p:cNvPr id="4" name="1 Título"/>
          <p:cNvSpPr txBox="1">
            <a:spLocks/>
          </p:cNvSpPr>
          <p:nvPr/>
        </p:nvSpPr>
        <p:spPr>
          <a:xfrm>
            <a:off x="395536" y="332656"/>
            <a:ext cx="8260672" cy="792088"/>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PE" sz="4800" b="1" i="0" u="none" strike="noStrike" kern="1200" cap="all" spc="0" normalizeH="0" baseline="0" noProof="0" dirty="0" smtClean="0">
                <a:ln>
                  <a:noFill/>
                </a:ln>
                <a:solidFill>
                  <a:srgbClr val="370ADE"/>
                </a:solidFill>
                <a:effectLst/>
                <a:uLnTx/>
                <a:uFillTx/>
                <a:latin typeface="+mn-lt"/>
                <a:ea typeface="+mn-ea"/>
                <a:cs typeface="+mn-cs"/>
              </a:rPr>
              <a:t>2) Teoría </a:t>
            </a:r>
            <a:r>
              <a:rPr kumimoji="0" lang="es-PE" sz="4800" b="1" i="0" u="none" strike="noStrike" kern="1200" cap="all" spc="0" normalizeH="0" baseline="0" noProof="0" dirty="0" err="1" smtClean="0">
                <a:ln>
                  <a:noFill/>
                </a:ln>
                <a:solidFill>
                  <a:srgbClr val="370ADE"/>
                </a:solidFill>
                <a:effectLst/>
                <a:uLnTx/>
                <a:uFillTx/>
                <a:latin typeface="+mn-lt"/>
                <a:ea typeface="+mn-ea"/>
                <a:cs typeface="+mn-cs"/>
              </a:rPr>
              <a:t>Om-cloa</a:t>
            </a:r>
            <a:endParaRPr kumimoji="0" lang="es-PE" sz="4800" b="1" i="0" u="none" strike="noStrike" kern="1200" cap="all" spc="0" normalizeH="0" baseline="0" noProof="0" dirty="0">
              <a:ln>
                <a:noFill/>
              </a:ln>
              <a:solidFill>
                <a:srgbClr val="370ADE"/>
              </a:solidFill>
              <a:effectLst/>
              <a:uLnTx/>
              <a:uFillTx/>
              <a:latin typeface="+mn-lt"/>
              <a:ea typeface="+mn-ea"/>
              <a:cs typeface="+mn-cs"/>
            </a:endParaRPr>
          </a:p>
        </p:txBody>
      </p:sp>
      <p:sp>
        <p:nvSpPr>
          <p:cNvPr id="5" name="4 Rectángulo"/>
          <p:cNvSpPr/>
          <p:nvPr/>
        </p:nvSpPr>
        <p:spPr>
          <a:xfrm>
            <a:off x="395536" y="1340768"/>
            <a:ext cx="5832648" cy="369332"/>
          </a:xfrm>
          <a:prstGeom prst="rect">
            <a:avLst/>
          </a:prstGeom>
          <a:solidFill>
            <a:schemeClr val="bg2">
              <a:lumMod val="75000"/>
            </a:schemeClr>
          </a:solidFill>
        </p:spPr>
        <p:txBody>
          <a:bodyPr wrap="square">
            <a:spAutoFit/>
          </a:bodyPr>
          <a:lstStyle/>
          <a:p>
            <a:r>
              <a:rPr lang="es-PE" b="1" dirty="0" smtClean="0"/>
              <a:t>ORBITALES DE ENLACE Y DE ANTIENLACE</a:t>
            </a:r>
            <a:endParaRPr lang="es-PE"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0569"/>
          <a:stretch/>
        </p:blipFill>
        <p:spPr bwMode="auto">
          <a:xfrm>
            <a:off x="323528" y="1484784"/>
            <a:ext cx="8496944" cy="5034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1 Título"/>
          <p:cNvSpPr txBox="1">
            <a:spLocks/>
          </p:cNvSpPr>
          <p:nvPr/>
        </p:nvSpPr>
        <p:spPr>
          <a:xfrm>
            <a:off x="426128" y="408373"/>
            <a:ext cx="8260672" cy="572356"/>
          </a:xfrm>
          <a:prstGeom prst="rect">
            <a:avLst/>
          </a:prstGeom>
        </p:spPr>
        <p:txBody>
          <a:bodyPr vert="horz" lIns="91440" tIns="45720" rIns="91440" bIns="45720" rtlCol="0" anchor="ctr">
            <a:normAutofit fontScale="90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PE" sz="3500" b="1" i="0" u="none" strike="noStrike" kern="1200" cap="all" spc="0" normalizeH="0" baseline="0" noProof="0" smtClean="0">
                <a:ln>
                  <a:noFill/>
                </a:ln>
                <a:solidFill>
                  <a:srgbClr val="370ADE"/>
                </a:solidFill>
                <a:effectLst/>
                <a:uLnTx/>
                <a:uFillTx/>
                <a:latin typeface="+mj-lt"/>
                <a:ea typeface="+mj-ea"/>
                <a:cs typeface="+mj-cs"/>
              </a:rPr>
              <a:t>2) Teoría Om-cloa</a:t>
            </a:r>
            <a:endParaRPr kumimoji="0" lang="es-PE" sz="3500" b="1" i="0" u="none" strike="noStrike" kern="1200" cap="all" spc="0" normalizeH="0" baseline="0" noProof="0" dirty="0">
              <a:ln>
                <a:noFill/>
              </a:ln>
              <a:solidFill>
                <a:srgbClr val="370ADE"/>
              </a:solidFill>
              <a:effectLst/>
              <a:uLnTx/>
              <a:uFillTx/>
              <a:latin typeface="+mj-lt"/>
              <a:ea typeface="+mj-ea"/>
              <a:cs typeface="+mj-cs"/>
            </a:endParaRPr>
          </a:p>
        </p:txBody>
      </p:sp>
    </p:spTree>
    <p:extLst>
      <p:ext uri="{BB962C8B-B14F-4D97-AF65-F5344CB8AC3E}">
        <p14:creationId xmlns:p14="http://schemas.microsoft.com/office/powerpoint/2010/main" xmlns="" val="3472777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8497"/>
          <a:stretch/>
        </p:blipFill>
        <p:spPr bwMode="auto">
          <a:xfrm>
            <a:off x="395536" y="941696"/>
            <a:ext cx="8496944" cy="5783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0474582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91249" y="404664"/>
            <a:ext cx="8424936" cy="6299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426128" y="408373"/>
            <a:ext cx="5298000" cy="572356"/>
          </a:xfrm>
          <a:prstGeom prst="rect">
            <a:avLst/>
          </a:prstGeom>
          <a:solidFill>
            <a:schemeClr val="accent2">
              <a:lumMod val="20000"/>
              <a:lumOff val="80000"/>
            </a:schemeClr>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111845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8"/>
            <a:ext cx="8640960" cy="64761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71220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66" t="12364" r="1066" b="392"/>
          <a:stretch/>
        </p:blipFill>
        <p:spPr bwMode="auto">
          <a:xfrm>
            <a:off x="323528" y="1201002"/>
            <a:ext cx="8280920" cy="5446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4427903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3250" name="Picture 2"/>
          <p:cNvPicPr>
            <a:picLocks noChangeAspect="1" noChangeArrowheads="1"/>
          </p:cNvPicPr>
          <p:nvPr/>
        </p:nvPicPr>
        <p:blipFill>
          <a:blip r:embed="rId2" cstate="print"/>
          <a:srcRect/>
          <a:stretch>
            <a:fillRect/>
          </a:stretch>
        </p:blipFill>
        <p:spPr bwMode="auto">
          <a:xfrm>
            <a:off x="251520" y="476672"/>
            <a:ext cx="8568952" cy="61904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54274" name="Picture 2"/>
          <p:cNvPicPr>
            <a:picLocks noChangeAspect="1" noChangeArrowheads="1"/>
          </p:cNvPicPr>
          <p:nvPr/>
        </p:nvPicPr>
        <p:blipFill>
          <a:blip r:embed="rId2" cstate="print"/>
          <a:srcRect/>
          <a:stretch>
            <a:fillRect/>
          </a:stretch>
        </p:blipFill>
        <p:spPr bwMode="auto">
          <a:xfrm>
            <a:off x="251520" y="260648"/>
            <a:ext cx="8712968" cy="65390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16632"/>
            <a:ext cx="8280920" cy="532859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5445225"/>
            <a:ext cx="8280920" cy="923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2979431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9634" name="Picture 2"/>
          <p:cNvPicPr>
            <a:picLocks noChangeAspect="1" noChangeArrowheads="1"/>
          </p:cNvPicPr>
          <p:nvPr/>
        </p:nvPicPr>
        <p:blipFill>
          <a:blip r:embed="rId2" cstate="print"/>
          <a:srcRect/>
          <a:stretch>
            <a:fillRect/>
          </a:stretch>
        </p:blipFill>
        <p:spPr bwMode="auto">
          <a:xfrm>
            <a:off x="323528" y="260648"/>
            <a:ext cx="8640960" cy="635416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0658" name="Picture 2"/>
          <p:cNvPicPr>
            <a:picLocks noChangeAspect="1" noChangeArrowheads="1"/>
          </p:cNvPicPr>
          <p:nvPr/>
        </p:nvPicPr>
        <p:blipFill>
          <a:blip r:embed="rId2" cstate="print"/>
          <a:srcRect/>
          <a:stretch>
            <a:fillRect/>
          </a:stretch>
        </p:blipFill>
        <p:spPr bwMode="auto">
          <a:xfrm>
            <a:off x="251520" y="260648"/>
            <a:ext cx="8540663" cy="5832648"/>
          </a:xfrm>
          <a:prstGeom prst="rect">
            <a:avLst/>
          </a:prstGeom>
          <a:noFill/>
          <a:ln w="9525">
            <a:noFill/>
            <a:miter lim="800000"/>
            <a:headEnd/>
            <a:tailEnd/>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1682" name="Picture 2"/>
          <p:cNvPicPr>
            <a:picLocks noChangeAspect="1" noChangeArrowheads="1"/>
          </p:cNvPicPr>
          <p:nvPr/>
        </p:nvPicPr>
        <p:blipFill>
          <a:blip r:embed="rId2" cstate="print"/>
          <a:srcRect/>
          <a:stretch>
            <a:fillRect/>
          </a:stretch>
        </p:blipFill>
        <p:spPr bwMode="auto">
          <a:xfrm>
            <a:off x="323528" y="260648"/>
            <a:ext cx="8424936" cy="6340217"/>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1201"/>
          <a:stretch/>
        </p:blipFill>
        <p:spPr bwMode="auto">
          <a:xfrm>
            <a:off x="323528" y="1187354"/>
            <a:ext cx="8280920" cy="56337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40217021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04664"/>
            <a:ext cx="8614471"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74765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6322" name="Picture 2"/>
          <p:cNvPicPr>
            <a:picLocks noChangeAspect="1" noChangeArrowheads="1"/>
          </p:cNvPicPr>
          <p:nvPr/>
        </p:nvPicPr>
        <p:blipFill>
          <a:blip r:embed="rId2" cstate="print"/>
          <a:srcRect/>
          <a:stretch>
            <a:fillRect/>
          </a:stretch>
        </p:blipFill>
        <p:spPr bwMode="auto">
          <a:xfrm>
            <a:off x="395536" y="404664"/>
            <a:ext cx="8377437" cy="54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124744"/>
            <a:ext cx="8568952" cy="55921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a:off x="429358" y="116632"/>
            <a:ext cx="8391114" cy="646331"/>
          </a:xfrm>
          <a:prstGeom prst="rect">
            <a:avLst/>
          </a:prstGeom>
          <a:solidFill>
            <a:schemeClr val="bg2">
              <a:lumMod val="75000"/>
            </a:schemeClr>
          </a:solidFill>
        </p:spPr>
        <p:txBody>
          <a:bodyPr wrap="square">
            <a:spAutoFit/>
          </a:bodyPr>
          <a:lstStyle/>
          <a:p>
            <a:pPr marL="2330450" indent="-2241550" algn="just"/>
            <a:r>
              <a:rPr lang="es-PE" b="1"/>
              <a:t>CARGA FORMAL = [N° electrones de valencia] – [N° electrones no </a:t>
            </a:r>
            <a:r>
              <a:rPr lang="es-PE" b="1" smtClean="0"/>
              <a:t>   enlazados</a:t>
            </a:r>
            <a:r>
              <a:rPr lang="es-PE" b="1"/>
              <a:t>] – [N° de enlaces que tiene el átomo]</a:t>
            </a:r>
            <a:endParaRPr lang="es-PE"/>
          </a:p>
        </p:txBody>
      </p:sp>
    </p:spTree>
    <p:extLst>
      <p:ext uri="{BB962C8B-B14F-4D97-AF65-F5344CB8AC3E}">
        <p14:creationId xmlns:p14="http://schemas.microsoft.com/office/powerpoint/2010/main" xmlns="" val="343770190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76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9587"/>
          <a:stretch/>
        </p:blipFill>
        <p:spPr bwMode="auto">
          <a:xfrm>
            <a:off x="179512" y="1037230"/>
            <a:ext cx="8769738" cy="2967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4005064"/>
            <a:ext cx="6840760" cy="26334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405660" y="441902"/>
            <a:ext cx="8260672" cy="57235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b="1" dirty="0" smtClean="0">
                <a:solidFill>
                  <a:srgbClr val="370ADE"/>
                </a:solidFill>
              </a:rPr>
              <a:t>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6641332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79512" y="476672"/>
            <a:ext cx="8784976" cy="6120680"/>
          </a:xfrm>
        </p:spPr>
        <p:txBody>
          <a:bodyPr>
            <a:normAutofit fontScale="92500" lnSpcReduction="10000"/>
          </a:bodyPr>
          <a:lstStyle/>
          <a:p>
            <a:pPr marL="114300" indent="0" algn="just">
              <a:buNone/>
            </a:pPr>
            <a:r>
              <a:rPr lang="es-PE" dirty="0"/>
              <a:t>Para racionalizar esta fuerza de enlace, conviene ahora introducir el </a:t>
            </a:r>
            <a:r>
              <a:rPr lang="es-PE" b="1" dirty="0"/>
              <a:t>Orden de Enlace</a:t>
            </a:r>
            <a:r>
              <a:rPr lang="es-PE" dirty="0"/>
              <a:t>, </a:t>
            </a:r>
            <a:r>
              <a:rPr lang="es-PE" b="1" dirty="0"/>
              <a:t>OE</a:t>
            </a:r>
            <a:r>
              <a:rPr lang="es-PE" dirty="0"/>
              <a:t> . Este no es más que un balance entre la cantidad </a:t>
            </a:r>
            <a:r>
              <a:rPr lang="es-PE" dirty="0" smtClean="0"/>
              <a:t>de </a:t>
            </a:r>
            <a:r>
              <a:rPr lang="es-PE" b="1" dirty="0" smtClean="0"/>
              <a:t>electrones</a:t>
            </a:r>
            <a:r>
              <a:rPr lang="es-PE" dirty="0"/>
              <a:t> en orbitales moleculares </a:t>
            </a:r>
            <a:r>
              <a:rPr lang="es-PE" dirty="0" err="1"/>
              <a:t>enlazantes</a:t>
            </a:r>
            <a:r>
              <a:rPr lang="es-PE" dirty="0"/>
              <a:t> menos </a:t>
            </a:r>
            <a:r>
              <a:rPr lang="es-PE" dirty="0" err="1" smtClean="0"/>
              <a:t>antienlazantes</a:t>
            </a:r>
            <a:r>
              <a:rPr lang="es-PE" dirty="0" smtClean="0"/>
              <a:t>.</a:t>
            </a:r>
          </a:p>
          <a:p>
            <a:pPr marL="114300" indent="0" algn="just">
              <a:buNone/>
            </a:pPr>
            <a:endParaRPr lang="es-PE" dirty="0"/>
          </a:p>
          <a:p>
            <a:pPr marL="114300" indent="0" algn="ctr">
              <a:buNone/>
            </a:pPr>
            <a:endParaRPr lang="es-PE" sz="2100" dirty="0"/>
          </a:p>
          <a:p>
            <a:pPr marL="114300" indent="0">
              <a:buNone/>
            </a:pPr>
            <a:r>
              <a:rPr lang="es-PE" dirty="0"/>
              <a:t>En </a:t>
            </a:r>
            <a:r>
              <a:rPr lang="es-PE" b="1" dirty="0"/>
              <a:t>H</a:t>
            </a:r>
            <a:r>
              <a:rPr lang="es-PE" b="1" baseline="-25000" dirty="0"/>
              <a:t>2</a:t>
            </a:r>
            <a:r>
              <a:rPr lang="es-PE" dirty="0"/>
              <a:t>, tenemos que OE = (2-0)/2 = 1 ---&gt; existe un enlace </a:t>
            </a:r>
            <a:r>
              <a:rPr lang="es-PE" dirty="0" smtClean="0"/>
              <a:t>							formado</a:t>
            </a:r>
            <a:r>
              <a:rPr lang="es-PE" dirty="0"/>
              <a:t>.</a:t>
            </a:r>
          </a:p>
          <a:p>
            <a:pPr marL="114300" indent="0">
              <a:buNone/>
            </a:pPr>
            <a:r>
              <a:rPr lang="es-PE" dirty="0"/>
              <a:t>En </a:t>
            </a:r>
            <a:r>
              <a:rPr lang="es-PE" b="1" dirty="0"/>
              <a:t>H</a:t>
            </a:r>
            <a:r>
              <a:rPr lang="es-PE" b="1" baseline="30000" dirty="0"/>
              <a:t>-</a:t>
            </a:r>
            <a:r>
              <a:rPr lang="es-PE" b="1" baseline="-25000" dirty="0"/>
              <a:t>2</a:t>
            </a:r>
            <a:r>
              <a:rPr lang="es-PE" dirty="0"/>
              <a:t>, nos queda OE = (2-1)/2 = 0.5 ---&gt; como resultante, hay </a:t>
            </a:r>
            <a:r>
              <a:rPr lang="es-PE" dirty="0" smtClean="0"/>
              <a:t>						medio </a:t>
            </a:r>
            <a:r>
              <a:rPr lang="es-PE" dirty="0"/>
              <a:t>enlace.</a:t>
            </a:r>
          </a:p>
          <a:p>
            <a:pPr marL="114300" indent="0" algn="just">
              <a:buNone/>
            </a:pPr>
            <a:r>
              <a:rPr lang="es-PE" dirty="0"/>
              <a:t>En </a:t>
            </a:r>
            <a:r>
              <a:rPr lang="es-PE" b="1" dirty="0"/>
              <a:t>He</a:t>
            </a:r>
            <a:r>
              <a:rPr lang="es-PE" b="1" baseline="-25000" dirty="0"/>
              <a:t>2</a:t>
            </a:r>
            <a:r>
              <a:rPr lang="es-PE" dirty="0"/>
              <a:t>, con 4e-, OE = (2-2)/2 = 0 ---&gt; la configuración electrónica [s</a:t>
            </a:r>
            <a:r>
              <a:rPr lang="es-PE" baseline="30000" dirty="0"/>
              <a:t>2</a:t>
            </a:r>
            <a:r>
              <a:rPr lang="es-PE" dirty="0"/>
              <a:t> s*</a:t>
            </a:r>
            <a:r>
              <a:rPr lang="es-PE" baseline="30000" dirty="0"/>
              <a:t>2</a:t>
            </a:r>
            <a:r>
              <a:rPr lang="es-PE" dirty="0"/>
              <a:t>] dice que He</a:t>
            </a:r>
            <a:r>
              <a:rPr lang="es-PE" baseline="-25000" dirty="0"/>
              <a:t>2</a:t>
            </a:r>
            <a:r>
              <a:rPr lang="es-PE" dirty="0"/>
              <a:t> es inestable, prefiere permanecer como He + He aparte</a:t>
            </a:r>
            <a:r>
              <a:rPr lang="es-PE" dirty="0" smtClean="0"/>
              <a:t>.</a:t>
            </a:r>
          </a:p>
          <a:p>
            <a:pPr marL="114300" indent="0" algn="just">
              <a:buNone/>
            </a:pPr>
            <a:endParaRPr lang="es-PE" dirty="0"/>
          </a:p>
          <a:p>
            <a:pPr marL="114300" indent="0" algn="just">
              <a:buNone/>
            </a:pPr>
            <a:r>
              <a:rPr lang="es-PE" dirty="0"/>
              <a:t>En </a:t>
            </a:r>
            <a:r>
              <a:rPr lang="es-PE" b="1" dirty="0"/>
              <a:t>Li</a:t>
            </a:r>
            <a:r>
              <a:rPr lang="es-PE" b="1" baseline="-25000" dirty="0"/>
              <a:t>2</a:t>
            </a:r>
            <a:r>
              <a:rPr lang="es-PE" dirty="0"/>
              <a:t> con configuración electrónica Li ( 1s</a:t>
            </a:r>
            <a:r>
              <a:rPr lang="es-PE" baseline="30000" dirty="0"/>
              <a:t>2</a:t>
            </a:r>
            <a:r>
              <a:rPr lang="es-PE" dirty="0"/>
              <a:t>2s</a:t>
            </a:r>
            <a:r>
              <a:rPr lang="es-PE" baseline="30000" dirty="0"/>
              <a:t>1</a:t>
            </a:r>
            <a:r>
              <a:rPr lang="es-PE" dirty="0"/>
              <a:t>) para cada átomo. nos ocuparemos solo de los orbitales de valencia 2s por lo que su diagrama es equivalente al de H</a:t>
            </a:r>
            <a:r>
              <a:rPr lang="es-PE" baseline="-25000" dirty="0"/>
              <a:t>2</a:t>
            </a:r>
            <a:r>
              <a:rPr lang="es-PE" dirty="0"/>
              <a:t> esto es, [s2s]</a:t>
            </a:r>
            <a:r>
              <a:rPr lang="es-PE" baseline="30000" dirty="0"/>
              <a:t>2</a:t>
            </a:r>
            <a:r>
              <a:rPr lang="es-PE" dirty="0"/>
              <a:t> generando 1 enlace: la molécula Li</a:t>
            </a:r>
            <a:r>
              <a:rPr lang="es-PE" baseline="-25000" dirty="0"/>
              <a:t>2</a:t>
            </a:r>
            <a:r>
              <a:rPr lang="es-PE" dirty="0"/>
              <a:t> es estable, </a:t>
            </a:r>
            <a:r>
              <a:rPr lang="es-PE" b="1" dirty="0"/>
              <a:t>OE = 1</a:t>
            </a:r>
            <a:endParaRPr lang="es-PE" dirty="0"/>
          </a:p>
          <a:p>
            <a:pPr marL="114300" indent="0">
              <a:buNone/>
            </a:pPr>
            <a:endParaRPr lang="es-PE" dirty="0"/>
          </a:p>
        </p:txBody>
      </p:sp>
      <p:graphicFrame>
        <p:nvGraphicFramePr>
          <p:cNvPr id="4" name="3 Tabla"/>
          <p:cNvGraphicFramePr>
            <a:graphicFrameLocks noGrp="1"/>
          </p:cNvGraphicFramePr>
          <p:nvPr/>
        </p:nvGraphicFramePr>
        <p:xfrm>
          <a:off x="467544" y="1844824"/>
          <a:ext cx="8208912" cy="504056"/>
        </p:xfrm>
        <a:graphic>
          <a:graphicData uri="http://schemas.openxmlformats.org/drawingml/2006/table">
            <a:tbl>
              <a:tblPr firstRow="1" bandRow="1">
                <a:tableStyleId>{5C22544A-7EE6-4342-B048-85BDC9FD1C3A}</a:tableStyleId>
              </a:tblPr>
              <a:tblGrid>
                <a:gridCol w="8208912"/>
              </a:tblGrid>
              <a:tr h="504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PE" sz="1800" b="1" dirty="0" smtClean="0"/>
                        <a:t>Orden de enlace = OE = (N° de </a:t>
                      </a:r>
                      <a:r>
                        <a:rPr lang="es-PE" sz="1800" b="1" dirty="0" err="1" smtClean="0"/>
                        <a:t>enlazantes</a:t>
                      </a:r>
                      <a:r>
                        <a:rPr lang="es-PE" sz="1800" b="1" dirty="0" smtClean="0"/>
                        <a:t> - N° de </a:t>
                      </a:r>
                      <a:r>
                        <a:rPr lang="es-PE" sz="1800" b="1" dirty="0" err="1" smtClean="0"/>
                        <a:t>antienlazantes</a:t>
                      </a:r>
                      <a:r>
                        <a:rPr lang="es-PE" sz="1800" b="1" dirty="0" smtClean="0"/>
                        <a:t>) / 2</a:t>
                      </a:r>
                    </a:p>
                  </a:txBody>
                  <a:tcPr>
                    <a:solidFill>
                      <a:schemeClr val="bg2">
                        <a:lumMod val="50000"/>
                      </a:schemeClr>
                    </a:solidFill>
                  </a:tcPr>
                </a:tc>
              </a:tr>
            </a:tbl>
          </a:graphicData>
        </a:graphic>
      </p:graphicFrame>
    </p:spTree>
    <p:extLst>
      <p:ext uri="{BB962C8B-B14F-4D97-AF65-F5344CB8AC3E}">
        <p14:creationId xmlns:p14="http://schemas.microsoft.com/office/powerpoint/2010/main" xmlns="" val="21183051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52601"/>
            <a:ext cx="8229600" cy="1316360"/>
          </a:xfrm>
          <a:solidFill>
            <a:schemeClr val="bg2">
              <a:lumMod val="90000"/>
            </a:schemeClr>
          </a:solidFill>
        </p:spPr>
        <p:txBody>
          <a:bodyPr/>
          <a:lstStyle/>
          <a:p>
            <a:pPr marL="179388" indent="-1588" algn="just">
              <a:buNone/>
            </a:pPr>
            <a:r>
              <a:rPr lang="es-PE" dirty="0" smtClean="0"/>
              <a:t>Para un enlace entre dos átomos, mientras más grande sea el orden de enlace más pequeña será la longitud de enlace y mayor la energía de enlace.</a:t>
            </a:r>
            <a:endParaRPr lang="es-PE" dirty="0"/>
          </a:p>
        </p:txBody>
      </p:sp>
      <p:sp>
        <p:nvSpPr>
          <p:cNvPr id="4" name="3 Rectángulo"/>
          <p:cNvSpPr/>
          <p:nvPr/>
        </p:nvSpPr>
        <p:spPr>
          <a:xfrm>
            <a:off x="467544" y="908720"/>
            <a:ext cx="3389069" cy="461665"/>
          </a:xfrm>
          <a:prstGeom prst="rect">
            <a:avLst/>
          </a:prstGeom>
        </p:spPr>
        <p:txBody>
          <a:bodyPr wrap="none">
            <a:spAutoFit/>
          </a:bodyPr>
          <a:lstStyle/>
          <a:p>
            <a:r>
              <a:rPr lang="es-PE" sz="2400" b="1" dirty="0" smtClean="0">
                <a:solidFill>
                  <a:srgbClr val="FF0000"/>
                </a:solidFill>
              </a:rPr>
              <a:t>Orden de Enlace</a:t>
            </a:r>
            <a:r>
              <a:rPr lang="es-PE" sz="2400" dirty="0" smtClean="0">
                <a:solidFill>
                  <a:srgbClr val="FF0000"/>
                </a:solidFill>
              </a:rPr>
              <a:t>, </a:t>
            </a:r>
            <a:r>
              <a:rPr lang="es-PE" sz="2400" b="1" dirty="0" smtClean="0">
                <a:solidFill>
                  <a:srgbClr val="FF0000"/>
                </a:solidFill>
              </a:rPr>
              <a:t>OE</a:t>
            </a:r>
            <a:r>
              <a:rPr lang="es-PE" sz="2400" dirty="0" smtClean="0">
                <a:solidFill>
                  <a:srgbClr val="FF0000"/>
                </a:solidFill>
              </a:rPr>
              <a:t> </a:t>
            </a:r>
            <a:endParaRPr lang="es-PE" sz="2400" dirty="0">
              <a:solidFill>
                <a:srgbClr val="FF0000"/>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260648"/>
            <a:ext cx="5400600" cy="6264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98868" y="692696"/>
            <a:ext cx="3600275" cy="42502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304527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260648"/>
            <a:ext cx="8352928" cy="6357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5190925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524144" cy="62646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69432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332656"/>
            <a:ext cx="7416824" cy="6114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3995936" y="332656"/>
            <a:ext cx="1512168" cy="646331"/>
          </a:xfrm>
          <a:prstGeom prst="rect">
            <a:avLst/>
          </a:prstGeom>
          <a:noFill/>
        </p:spPr>
        <p:txBody>
          <a:bodyPr wrap="square" rtlCol="0">
            <a:spAutoFit/>
          </a:bodyPr>
          <a:lstStyle/>
          <a:p>
            <a:r>
              <a:rPr lang="es-PE" sz="3600" b="1" smtClean="0"/>
              <a:t>O</a:t>
            </a:r>
            <a:r>
              <a:rPr lang="es-PE" sz="3600" b="1" baseline="-25000" smtClean="0"/>
              <a:t>2</a:t>
            </a:r>
            <a:endParaRPr lang="es-PE" sz="3600" b="1" baseline="-25000"/>
          </a:p>
        </p:txBody>
      </p:sp>
      <p:sp>
        <p:nvSpPr>
          <p:cNvPr id="5" name="4 CuadroTexto"/>
          <p:cNvSpPr txBox="1"/>
          <p:nvPr/>
        </p:nvSpPr>
        <p:spPr>
          <a:xfrm>
            <a:off x="6876256" y="5445224"/>
            <a:ext cx="513282" cy="369332"/>
          </a:xfrm>
          <a:prstGeom prst="rect">
            <a:avLst/>
          </a:prstGeom>
          <a:noFill/>
        </p:spPr>
        <p:txBody>
          <a:bodyPr wrap="none" rtlCol="0">
            <a:spAutoFit/>
          </a:bodyPr>
          <a:lstStyle/>
          <a:p>
            <a:r>
              <a:rPr lang="es-PE" smtClean="0"/>
              <a:t>1S</a:t>
            </a:r>
            <a:r>
              <a:rPr lang="es-PE" baseline="30000" smtClean="0"/>
              <a:t>2</a:t>
            </a:r>
            <a:endParaRPr lang="es-PE" baseline="30000"/>
          </a:p>
        </p:txBody>
      </p:sp>
      <p:sp>
        <p:nvSpPr>
          <p:cNvPr id="6" name="5 Rectángulo"/>
          <p:cNvSpPr/>
          <p:nvPr/>
        </p:nvSpPr>
        <p:spPr>
          <a:xfrm>
            <a:off x="6732240" y="4221088"/>
            <a:ext cx="513282" cy="369332"/>
          </a:xfrm>
          <a:prstGeom prst="rect">
            <a:avLst/>
          </a:prstGeom>
        </p:spPr>
        <p:txBody>
          <a:bodyPr wrap="none">
            <a:spAutoFit/>
          </a:bodyPr>
          <a:lstStyle/>
          <a:p>
            <a:r>
              <a:rPr lang="es-PE" smtClean="0"/>
              <a:t>2S</a:t>
            </a:r>
            <a:r>
              <a:rPr lang="es-PE" baseline="30000" smtClean="0"/>
              <a:t>2</a:t>
            </a:r>
            <a:endParaRPr lang="es-PE" baseline="30000"/>
          </a:p>
        </p:txBody>
      </p:sp>
      <p:sp>
        <p:nvSpPr>
          <p:cNvPr id="8" name="7 Rectángulo"/>
          <p:cNvSpPr/>
          <p:nvPr/>
        </p:nvSpPr>
        <p:spPr>
          <a:xfrm>
            <a:off x="7275417" y="2132856"/>
            <a:ext cx="554960" cy="369332"/>
          </a:xfrm>
          <a:prstGeom prst="rect">
            <a:avLst/>
          </a:prstGeom>
        </p:spPr>
        <p:txBody>
          <a:bodyPr wrap="none">
            <a:spAutoFit/>
          </a:bodyPr>
          <a:lstStyle/>
          <a:p>
            <a:r>
              <a:rPr lang="es-PE" smtClean="0"/>
              <a:t>2p</a:t>
            </a:r>
            <a:r>
              <a:rPr lang="es-PE" baseline="30000"/>
              <a:t>4</a:t>
            </a:r>
          </a:p>
        </p:txBody>
      </p:sp>
    </p:spTree>
    <p:extLst>
      <p:ext uri="{BB962C8B-B14F-4D97-AF65-F5344CB8AC3E}">
        <p14:creationId xmlns:p14="http://schemas.microsoft.com/office/powerpoint/2010/main" xmlns="" val="38490670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61442" name="Picture 2"/>
          <p:cNvPicPr>
            <a:picLocks noChangeAspect="1" noChangeArrowheads="1"/>
          </p:cNvPicPr>
          <p:nvPr/>
        </p:nvPicPr>
        <p:blipFill>
          <a:blip r:embed="rId2" cstate="print"/>
          <a:srcRect/>
          <a:stretch>
            <a:fillRect/>
          </a:stretch>
        </p:blipFill>
        <p:spPr bwMode="auto">
          <a:xfrm>
            <a:off x="323528" y="1052736"/>
            <a:ext cx="8568952" cy="5671936"/>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t="14829"/>
          <a:stretch>
            <a:fillRect/>
          </a:stretch>
        </p:blipFill>
        <p:spPr bwMode="auto">
          <a:xfrm>
            <a:off x="3347864" y="476672"/>
            <a:ext cx="2194060" cy="504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5" y="1124744"/>
            <a:ext cx="8501523" cy="54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8511" y="404664"/>
            <a:ext cx="7400925" cy="438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243590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332656"/>
            <a:ext cx="8280920" cy="6288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1346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332656"/>
            <a:ext cx="8559833"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852737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3"/>
            <a:ext cx="8136904" cy="54006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6454211" y="1660158"/>
            <a:ext cx="216024" cy="369332"/>
          </a:xfrm>
          <a:prstGeom prst="rect">
            <a:avLst/>
          </a:prstGeom>
          <a:noFill/>
        </p:spPr>
        <p:txBody>
          <a:bodyPr wrap="square" rtlCol="0">
            <a:spAutoFit/>
          </a:bodyPr>
          <a:lstStyle/>
          <a:p>
            <a:r>
              <a:rPr lang="es-PE" smtClean="0"/>
              <a:t>p</a:t>
            </a:r>
            <a:endParaRPr lang="es-PE"/>
          </a:p>
        </p:txBody>
      </p:sp>
      <p:pic>
        <p:nvPicPr>
          <p:cNvPr id="72706" name="Picture 2"/>
          <p:cNvPicPr>
            <a:picLocks noChangeAspect="1" noChangeArrowheads="1"/>
          </p:cNvPicPr>
          <p:nvPr/>
        </p:nvPicPr>
        <p:blipFill>
          <a:blip r:embed="rId3" cstate="print"/>
          <a:srcRect/>
          <a:stretch>
            <a:fillRect/>
          </a:stretch>
        </p:blipFill>
        <p:spPr bwMode="auto">
          <a:xfrm>
            <a:off x="611560" y="5772150"/>
            <a:ext cx="7920880" cy="1085850"/>
          </a:xfrm>
          <a:prstGeom prst="rect">
            <a:avLst/>
          </a:prstGeom>
          <a:noFill/>
          <a:ln w="9525">
            <a:noFill/>
            <a:miter lim="800000"/>
            <a:headEnd/>
            <a:tailEnd/>
          </a:ln>
        </p:spPr>
      </p:pic>
    </p:spTree>
    <p:extLst>
      <p:ext uri="{BB962C8B-B14F-4D97-AF65-F5344CB8AC3E}">
        <p14:creationId xmlns:p14="http://schemas.microsoft.com/office/powerpoint/2010/main" xmlns="" val="291393335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17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468789"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9063848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604837"/>
            <a:ext cx="8496944" cy="5648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2706900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8370" name="Picture 2"/>
          <p:cNvPicPr>
            <a:picLocks noChangeAspect="1" noChangeArrowheads="1"/>
          </p:cNvPicPr>
          <p:nvPr/>
        </p:nvPicPr>
        <p:blipFill>
          <a:blip r:embed="rId2" cstate="print"/>
          <a:srcRect/>
          <a:stretch>
            <a:fillRect/>
          </a:stretch>
        </p:blipFill>
        <p:spPr bwMode="auto">
          <a:xfrm>
            <a:off x="323527" y="476672"/>
            <a:ext cx="8514731"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9394" name="Picture 2"/>
          <p:cNvPicPr>
            <a:picLocks noChangeAspect="1" noChangeArrowheads="1"/>
          </p:cNvPicPr>
          <p:nvPr/>
        </p:nvPicPr>
        <p:blipFill>
          <a:blip r:embed="rId2" cstate="print"/>
          <a:srcRect/>
          <a:stretch>
            <a:fillRect/>
          </a:stretch>
        </p:blipFill>
        <p:spPr bwMode="auto">
          <a:xfrm>
            <a:off x="467544" y="548680"/>
            <a:ext cx="8318340" cy="53285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60418" name="Picture 2"/>
          <p:cNvPicPr>
            <a:picLocks noChangeAspect="1" noChangeArrowheads="1"/>
          </p:cNvPicPr>
          <p:nvPr/>
        </p:nvPicPr>
        <p:blipFill>
          <a:blip r:embed="rId2" cstate="print"/>
          <a:srcRect/>
          <a:stretch>
            <a:fillRect/>
          </a:stretch>
        </p:blipFill>
        <p:spPr bwMode="auto">
          <a:xfrm>
            <a:off x="323528" y="1196752"/>
            <a:ext cx="8424936" cy="5466581"/>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3275856" y="548680"/>
            <a:ext cx="2160240" cy="361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88640"/>
            <a:ext cx="8712968" cy="6537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4415780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4514" name="Picture 2"/>
          <p:cNvPicPr>
            <a:picLocks noChangeAspect="1" noChangeArrowheads="1"/>
          </p:cNvPicPr>
          <p:nvPr/>
        </p:nvPicPr>
        <p:blipFill>
          <a:blip r:embed="rId2" cstate="print"/>
          <a:srcRect/>
          <a:stretch>
            <a:fillRect/>
          </a:stretch>
        </p:blipFill>
        <p:spPr bwMode="auto">
          <a:xfrm>
            <a:off x="323528" y="332656"/>
            <a:ext cx="8424936" cy="59046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4274" name="Picture 2"/>
          <p:cNvPicPr>
            <a:picLocks noChangeAspect="1" noChangeArrowheads="1"/>
          </p:cNvPicPr>
          <p:nvPr/>
        </p:nvPicPr>
        <p:blipFill>
          <a:blip r:embed="rId2" cstate="print"/>
          <a:srcRect/>
          <a:stretch>
            <a:fillRect/>
          </a:stretch>
        </p:blipFill>
        <p:spPr bwMode="auto">
          <a:xfrm>
            <a:off x="323527" y="404664"/>
            <a:ext cx="8422947" cy="5688632"/>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5298" name="Picture 2"/>
          <p:cNvPicPr>
            <a:picLocks noChangeAspect="1" noChangeArrowheads="1"/>
          </p:cNvPicPr>
          <p:nvPr/>
        </p:nvPicPr>
        <p:blipFill>
          <a:blip r:embed="rId2" cstate="print"/>
          <a:srcRect/>
          <a:stretch>
            <a:fillRect/>
          </a:stretch>
        </p:blipFill>
        <p:spPr bwMode="auto">
          <a:xfrm>
            <a:off x="323528" y="332656"/>
            <a:ext cx="8443388" cy="6048672"/>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0"/>
            <a:ext cx="8171634" cy="5976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722" name="AutoShape 2" descr="Resultado de imagen para tabla periodic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6" name="Picture 4" descr="http://gtmtecno.com/wp-content/uploads/2016/01/20160105-2724x_Nuevos-Elementos_Tabla-Periodica_.jpg"/>
          <p:cNvPicPr>
            <a:picLocks noChangeAspect="1" noChangeArrowheads="1"/>
          </p:cNvPicPr>
          <p:nvPr/>
        </p:nvPicPr>
        <p:blipFill>
          <a:blip r:embed="rId3" cstate="print"/>
          <a:srcRect/>
          <a:stretch>
            <a:fillRect/>
          </a:stretch>
        </p:blipFill>
        <p:spPr bwMode="auto">
          <a:xfrm>
            <a:off x="6732240" y="1412776"/>
            <a:ext cx="2267744" cy="1512168"/>
          </a:xfrm>
          <a:prstGeom prst="rect">
            <a:avLst/>
          </a:prstGeom>
          <a:noFill/>
        </p:spPr>
      </p:pic>
    </p:spTree>
    <p:extLst>
      <p:ext uri="{BB962C8B-B14F-4D97-AF65-F5344CB8AC3E}">
        <p14:creationId xmlns:p14="http://schemas.microsoft.com/office/powerpoint/2010/main" xmlns="" val="274571271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37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182"/>
          <a:stretch/>
        </p:blipFill>
        <p:spPr bwMode="auto">
          <a:xfrm>
            <a:off x="323528" y="1433014"/>
            <a:ext cx="8352928" cy="4951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333319768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3490" name="Picture 2"/>
          <p:cNvPicPr>
            <a:picLocks noChangeAspect="1" noChangeArrowheads="1"/>
          </p:cNvPicPr>
          <p:nvPr/>
        </p:nvPicPr>
        <p:blipFill>
          <a:blip r:embed="rId2" cstate="print"/>
          <a:srcRect/>
          <a:stretch>
            <a:fillRect/>
          </a:stretch>
        </p:blipFill>
        <p:spPr bwMode="auto">
          <a:xfrm>
            <a:off x="323527" y="404664"/>
            <a:ext cx="8530677" cy="59766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88639"/>
            <a:ext cx="8640960" cy="6434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6939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88639"/>
            <a:ext cx="8496944" cy="5653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4 Rectángulo"/>
          <p:cNvSpPr/>
          <p:nvPr/>
        </p:nvSpPr>
        <p:spPr>
          <a:xfrm>
            <a:off x="258146" y="5842337"/>
            <a:ext cx="8490317" cy="923330"/>
          </a:xfrm>
          <a:prstGeom prst="rect">
            <a:avLst/>
          </a:prstGeom>
          <a:solidFill>
            <a:schemeClr val="accent2">
              <a:lumMod val="20000"/>
              <a:lumOff val="80000"/>
            </a:schemeClr>
          </a:solidFill>
        </p:spPr>
        <p:txBody>
          <a:bodyPr wrap="square">
            <a:spAutoFit/>
          </a:bodyPr>
          <a:lstStyle/>
          <a:p>
            <a:r>
              <a:rPr lang="es-PE" b="1" dirty="0"/>
              <a:t>Como se esperaba, el orden de enlace del CN- es 3, igual que en la molécula </a:t>
            </a:r>
            <a:r>
              <a:rPr lang="es-PE" b="1" dirty="0" err="1"/>
              <a:t>isoelectrónica</a:t>
            </a:r>
            <a:r>
              <a:rPr lang="es-PE" b="1" dirty="0"/>
              <a:t> CO. Además, la </a:t>
            </a:r>
            <a:r>
              <a:rPr lang="es-PE" b="1" dirty="0" smtClean="0"/>
              <a:t>estructura de </a:t>
            </a:r>
            <a:r>
              <a:rPr lang="es-PE" b="1" dirty="0"/>
              <a:t>Lewis también da un triple enlace.</a:t>
            </a:r>
            <a:endParaRPr lang="es-PE" dirty="0"/>
          </a:p>
        </p:txBody>
      </p:sp>
    </p:spTree>
    <p:extLst>
      <p:ext uri="{BB962C8B-B14F-4D97-AF65-F5344CB8AC3E}">
        <p14:creationId xmlns:p14="http://schemas.microsoft.com/office/powerpoint/2010/main" xmlns="" val="282837655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568952" cy="54726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148297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7.uc.cl/sw_educ/qda1106/CAP3/3C/3C4/Images/Fig20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9632" y="404664"/>
            <a:ext cx="6624736" cy="568863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4 CuadroTexto"/>
          <p:cNvSpPr txBox="1"/>
          <p:nvPr/>
        </p:nvSpPr>
        <p:spPr>
          <a:xfrm>
            <a:off x="6012160" y="4941168"/>
            <a:ext cx="1296144" cy="369332"/>
          </a:xfrm>
          <a:prstGeom prst="rect">
            <a:avLst/>
          </a:prstGeom>
          <a:noFill/>
        </p:spPr>
        <p:txBody>
          <a:bodyPr wrap="square" rtlCol="0">
            <a:spAutoFit/>
          </a:bodyPr>
          <a:lstStyle/>
          <a:p>
            <a:r>
              <a:rPr lang="es-PE" smtClean="0"/>
              <a:t>OE=3</a:t>
            </a:r>
            <a:endParaRPr lang="es-PE"/>
          </a:p>
        </p:txBody>
      </p:sp>
      <p:sp>
        <p:nvSpPr>
          <p:cNvPr id="4" name="3 Rectángulo"/>
          <p:cNvSpPr/>
          <p:nvPr/>
        </p:nvSpPr>
        <p:spPr>
          <a:xfrm>
            <a:off x="611560" y="5934670"/>
            <a:ext cx="8064896" cy="646331"/>
          </a:xfrm>
          <a:prstGeom prst="rect">
            <a:avLst/>
          </a:prstGeom>
          <a:solidFill>
            <a:schemeClr val="bg1"/>
          </a:solidFill>
        </p:spPr>
        <p:txBody>
          <a:bodyPr wrap="square">
            <a:spAutoFit/>
          </a:bodyPr>
          <a:lstStyle/>
          <a:p>
            <a:r>
              <a:rPr lang="es-PE"/>
              <a:t>Para la molécula de CO se presenta la interacción entre los orbitales atómicos 2s de cada átomo y de los 2p</a:t>
            </a:r>
          </a:p>
        </p:txBody>
      </p:sp>
    </p:spTree>
    <p:extLst>
      <p:ext uri="{BB962C8B-B14F-4D97-AF65-F5344CB8AC3E}">
        <p14:creationId xmlns:p14="http://schemas.microsoft.com/office/powerpoint/2010/main" xmlns="" val="34412281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62466" name="Picture 2"/>
          <p:cNvPicPr>
            <a:picLocks noChangeAspect="1" noChangeArrowheads="1"/>
          </p:cNvPicPr>
          <p:nvPr/>
        </p:nvPicPr>
        <p:blipFill>
          <a:blip r:embed="rId2" cstate="print"/>
          <a:srcRect/>
          <a:stretch>
            <a:fillRect/>
          </a:stretch>
        </p:blipFill>
        <p:spPr bwMode="auto">
          <a:xfrm>
            <a:off x="179512" y="1052736"/>
            <a:ext cx="8568952" cy="5688151"/>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3059832" y="404664"/>
            <a:ext cx="2210851" cy="5076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www7.uc.cl/sw_educ/qda1106/CAP3/3C/3C4/Images/Fig21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321116"/>
            <a:ext cx="7272808" cy="584418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3 CuadroTexto"/>
          <p:cNvSpPr txBox="1"/>
          <p:nvPr/>
        </p:nvSpPr>
        <p:spPr>
          <a:xfrm>
            <a:off x="6156176" y="3789040"/>
            <a:ext cx="1296144" cy="369332"/>
          </a:xfrm>
          <a:prstGeom prst="rect">
            <a:avLst/>
          </a:prstGeom>
          <a:noFill/>
        </p:spPr>
        <p:txBody>
          <a:bodyPr wrap="square" rtlCol="0">
            <a:spAutoFit/>
          </a:bodyPr>
          <a:lstStyle/>
          <a:p>
            <a:r>
              <a:rPr lang="es-PE" smtClean="0"/>
              <a:t>OE=1</a:t>
            </a:r>
            <a:endParaRPr lang="es-PE"/>
          </a:p>
        </p:txBody>
      </p:sp>
      <p:sp>
        <p:nvSpPr>
          <p:cNvPr id="5" name="4 Rectángulo"/>
          <p:cNvSpPr/>
          <p:nvPr/>
        </p:nvSpPr>
        <p:spPr>
          <a:xfrm>
            <a:off x="251520" y="5604140"/>
            <a:ext cx="8640960" cy="1200329"/>
          </a:xfrm>
          <a:prstGeom prst="rect">
            <a:avLst/>
          </a:prstGeom>
          <a:solidFill>
            <a:schemeClr val="bg1"/>
          </a:solidFill>
        </p:spPr>
        <p:txBody>
          <a:bodyPr wrap="square">
            <a:spAutoFit/>
          </a:bodyPr>
          <a:lstStyle/>
          <a:p>
            <a:r>
              <a:rPr lang="es-PE"/>
              <a:t>En el caso de la molécula de HCl tenemos que el orbital 1s del hidrógeno se traslapa con uno de los orbitales 3p del Cl, mientras que los otros orbitales p permanecen sin combinarse, es decir, continúan siendo orbitales atómicos. </a:t>
            </a:r>
          </a:p>
        </p:txBody>
      </p:sp>
    </p:spTree>
    <p:extLst>
      <p:ext uri="{BB962C8B-B14F-4D97-AF65-F5344CB8AC3E}">
        <p14:creationId xmlns:p14="http://schemas.microsoft.com/office/powerpoint/2010/main" xmlns="" val="369782672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7.uc.cl/sw_educ/qda1106/CAP3/3C/3C4/Images/Fig23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3738" y="283711"/>
            <a:ext cx="8168311" cy="547260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3 Rectángulo"/>
          <p:cNvSpPr/>
          <p:nvPr/>
        </p:nvSpPr>
        <p:spPr>
          <a:xfrm>
            <a:off x="293892" y="5847655"/>
            <a:ext cx="8352928" cy="923330"/>
          </a:xfrm>
          <a:prstGeom prst="rect">
            <a:avLst/>
          </a:prstGeom>
          <a:solidFill>
            <a:schemeClr val="bg1"/>
          </a:solidFill>
        </p:spPr>
        <p:txBody>
          <a:bodyPr wrap="square">
            <a:spAutoFit/>
          </a:bodyPr>
          <a:lstStyle/>
          <a:p>
            <a:r>
              <a:rPr lang="es-PE"/>
              <a:t>En cambio, para la molécula de hidruro de berilio se observa que los orbitales moleculares de la molécula de hidrógeno se traslapan con uno de los orbitales p del berilio, permaneciendo los demás sin combinarse. </a:t>
            </a:r>
          </a:p>
        </p:txBody>
      </p:sp>
    </p:spTree>
    <p:extLst>
      <p:ext uri="{BB962C8B-B14F-4D97-AF65-F5344CB8AC3E}">
        <p14:creationId xmlns:p14="http://schemas.microsoft.com/office/powerpoint/2010/main" xmlns="" val="15456566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88640"/>
            <a:ext cx="8136904" cy="639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47568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272" y="260648"/>
            <a:ext cx="7730080" cy="5606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65141" y="3599943"/>
            <a:ext cx="1704975" cy="2228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4" y="5867400"/>
            <a:ext cx="4867275" cy="99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97912" y="5857875"/>
            <a:ext cx="3966576" cy="1000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835925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5538" name="Picture 2"/>
          <p:cNvPicPr>
            <a:picLocks noChangeAspect="1" noChangeArrowheads="1"/>
          </p:cNvPicPr>
          <p:nvPr/>
        </p:nvPicPr>
        <p:blipFill>
          <a:blip r:embed="rId2" cstate="print"/>
          <a:srcRect/>
          <a:stretch>
            <a:fillRect/>
          </a:stretch>
        </p:blipFill>
        <p:spPr bwMode="auto">
          <a:xfrm>
            <a:off x="323528" y="260648"/>
            <a:ext cx="8496944" cy="62935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3250" name="Picture 2"/>
          <p:cNvPicPr>
            <a:picLocks noChangeAspect="1" noChangeArrowheads="1"/>
          </p:cNvPicPr>
          <p:nvPr/>
        </p:nvPicPr>
        <p:blipFill>
          <a:blip r:embed="rId2" cstate="print"/>
          <a:srcRect/>
          <a:stretch>
            <a:fillRect/>
          </a:stretch>
        </p:blipFill>
        <p:spPr bwMode="auto">
          <a:xfrm>
            <a:off x="395536" y="476672"/>
            <a:ext cx="8352928" cy="5976664"/>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32656"/>
            <a:ext cx="8424936" cy="1296144"/>
          </a:xfrm>
        </p:spPr>
        <p:txBody>
          <a:bodyPr>
            <a:normAutofit/>
          </a:bodyPr>
          <a:lstStyle/>
          <a:p>
            <a:pPr marL="96838" indent="-1588" algn="just">
              <a:buNone/>
            </a:pPr>
            <a:r>
              <a:rPr lang="es-PE" b="1" dirty="0" smtClean="0"/>
              <a:t>¿Por qué la primera energía de ionización de la molécula NO, es de 213,3 </a:t>
            </a:r>
            <a:r>
              <a:rPr lang="es-PE" b="1" dirty="0" err="1" smtClean="0"/>
              <a:t>kcal</a:t>
            </a:r>
            <a:r>
              <a:rPr lang="es-PE" b="1" dirty="0" smtClean="0"/>
              <a:t>/mol, mucho más pequeña que la del N</a:t>
            </a:r>
            <a:r>
              <a:rPr lang="es-PE" b="1" baseline="-25000" dirty="0" smtClean="0"/>
              <a:t>2</a:t>
            </a:r>
            <a:r>
              <a:rPr lang="es-PE" b="1" dirty="0" smtClean="0"/>
              <a:t> (359kcal/mol)? Justificar.</a:t>
            </a:r>
          </a:p>
          <a:p>
            <a:pPr marL="96838" indent="-1588">
              <a:buNone/>
            </a:pPr>
            <a:endParaRPr lang="es-PE" dirty="0"/>
          </a:p>
        </p:txBody>
      </p:sp>
      <p:pic>
        <p:nvPicPr>
          <p:cNvPr id="67586" name="Picture 2"/>
          <p:cNvPicPr>
            <a:picLocks noChangeAspect="1" noChangeArrowheads="1"/>
          </p:cNvPicPr>
          <p:nvPr/>
        </p:nvPicPr>
        <p:blipFill>
          <a:blip r:embed="rId2" cstate="print"/>
          <a:srcRect/>
          <a:stretch>
            <a:fillRect/>
          </a:stretch>
        </p:blipFill>
        <p:spPr bwMode="auto">
          <a:xfrm>
            <a:off x="533400" y="2062163"/>
            <a:ext cx="8077200" cy="2733675"/>
          </a:xfrm>
          <a:prstGeom prst="rect">
            <a:avLst/>
          </a:prstGeom>
          <a:noFill/>
          <a:ln w="9525">
            <a:noFill/>
            <a:miter lim="800000"/>
            <a:headEnd/>
            <a:tailEnd/>
          </a:ln>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anim calcmode="lin" valueType="num">
                                      <p:cBhvr additive="base">
                                        <p:cTn id="7" dur="500" fill="hold"/>
                                        <p:tgtEl>
                                          <p:spTgt spid="67586"/>
                                        </p:tgtEl>
                                        <p:attrNameLst>
                                          <p:attrName>ppt_x</p:attrName>
                                        </p:attrNameLst>
                                      </p:cBhvr>
                                      <p:tavLst>
                                        <p:tav tm="0">
                                          <p:val>
                                            <p:strVal val="#ppt_x"/>
                                          </p:val>
                                        </p:tav>
                                        <p:tav tm="100000">
                                          <p:val>
                                            <p:strVal val="#ppt_x"/>
                                          </p:val>
                                        </p:tav>
                                      </p:tavLst>
                                    </p:anim>
                                    <p:anim calcmode="lin" valueType="num">
                                      <p:cBhvr additive="base">
                                        <p:cTn id="8" dur="500" fill="hold"/>
                                        <p:tgtEl>
                                          <p:spTgt spid="675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66562" name="Picture 2"/>
          <p:cNvPicPr>
            <a:picLocks noChangeAspect="1" noChangeArrowheads="1"/>
          </p:cNvPicPr>
          <p:nvPr/>
        </p:nvPicPr>
        <p:blipFill>
          <a:blip r:embed="rId2" cstate="print"/>
          <a:srcRect/>
          <a:stretch>
            <a:fillRect/>
          </a:stretch>
        </p:blipFill>
        <p:spPr bwMode="auto">
          <a:xfrm>
            <a:off x="323527" y="404664"/>
            <a:ext cx="8201057" cy="1296144"/>
          </a:xfrm>
          <a:prstGeom prst="rect">
            <a:avLst/>
          </a:prstGeom>
          <a:noFill/>
          <a:ln w="9525">
            <a:noFill/>
            <a:miter lim="800000"/>
            <a:headEnd/>
            <a:tailEnd/>
          </a:ln>
        </p:spPr>
      </p:pic>
      <p:pic>
        <p:nvPicPr>
          <p:cNvPr id="66563" name="Picture 3"/>
          <p:cNvPicPr>
            <a:picLocks noChangeAspect="1" noChangeArrowheads="1"/>
          </p:cNvPicPr>
          <p:nvPr/>
        </p:nvPicPr>
        <p:blipFill>
          <a:blip r:embed="rId3" cstate="print"/>
          <a:srcRect/>
          <a:stretch>
            <a:fillRect/>
          </a:stretch>
        </p:blipFill>
        <p:spPr bwMode="auto">
          <a:xfrm>
            <a:off x="251520" y="1916832"/>
            <a:ext cx="8640960" cy="367240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fade">
                                      <p:cBhvr>
                                        <p:cTn id="7" dur="2000"/>
                                        <p:tgtEl>
                                          <p:spTgt spid="66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8194" name="Picture 2" descr="tablaperiodic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692696"/>
            <a:ext cx="8490218" cy="5400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864091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Videos</a:t>
            </a:r>
            <a:endParaRPr lang="es-PE" dirty="0"/>
          </a:p>
        </p:txBody>
      </p:sp>
      <p:sp>
        <p:nvSpPr>
          <p:cNvPr id="3" name="2 Marcador de contenido"/>
          <p:cNvSpPr>
            <a:spLocks noGrp="1"/>
          </p:cNvSpPr>
          <p:nvPr>
            <p:ph idx="1"/>
          </p:nvPr>
        </p:nvSpPr>
        <p:spPr/>
        <p:txBody>
          <a:bodyPr/>
          <a:lstStyle/>
          <a:p>
            <a:pPr marL="114300" indent="0">
              <a:buNone/>
            </a:pPr>
            <a:r>
              <a:rPr lang="es-PE" dirty="0" smtClean="0"/>
              <a:t>Enlace covalente:</a:t>
            </a:r>
          </a:p>
          <a:p>
            <a:pPr marL="114300" indent="0">
              <a:buNone/>
            </a:pPr>
            <a:r>
              <a:rPr lang="es-PE" dirty="0" smtClean="0">
                <a:hlinkClick r:id="rId2"/>
              </a:rPr>
              <a:t>https</a:t>
            </a:r>
            <a:r>
              <a:rPr lang="es-PE" dirty="0">
                <a:hlinkClick r:id="rId2"/>
              </a:rPr>
              <a:t>://</a:t>
            </a:r>
            <a:r>
              <a:rPr lang="es-PE" dirty="0" smtClean="0">
                <a:hlinkClick r:id="rId2"/>
              </a:rPr>
              <a:t>www.youtube.com/watch?v=byo8aUpzgfs</a:t>
            </a:r>
            <a:endParaRPr lang="es-PE" dirty="0" smtClean="0"/>
          </a:p>
          <a:p>
            <a:pPr marL="114300" indent="0">
              <a:buNone/>
            </a:pPr>
            <a:endParaRPr lang="es-PE" dirty="0"/>
          </a:p>
          <a:p>
            <a:pPr marL="114300" indent="0">
              <a:buNone/>
            </a:pPr>
            <a:r>
              <a:rPr lang="es-PE" dirty="0"/>
              <a:t>Lewis: </a:t>
            </a:r>
            <a:r>
              <a:rPr lang="es-PE" dirty="0">
                <a:hlinkClick r:id="rId3"/>
              </a:rPr>
              <a:t>https://</a:t>
            </a:r>
            <a:r>
              <a:rPr lang="es-PE" dirty="0" smtClean="0">
                <a:hlinkClick r:id="rId3"/>
              </a:rPr>
              <a:t>www.youtube.com/watch?v=PwD4l9mtdlU</a:t>
            </a:r>
            <a:endParaRPr lang="es-PE" dirty="0" smtClean="0"/>
          </a:p>
          <a:p>
            <a:pPr marL="114300" indent="0">
              <a:buNone/>
            </a:pPr>
            <a:endParaRPr lang="es-PE" dirty="0"/>
          </a:p>
        </p:txBody>
      </p:sp>
    </p:spTree>
    <p:extLst>
      <p:ext uri="{BB962C8B-B14F-4D97-AF65-F5344CB8AC3E}">
        <p14:creationId xmlns:p14="http://schemas.microsoft.com/office/powerpoint/2010/main" xmlns="" val="1780743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61"/>
            <a:ext cx="8568952" cy="50850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a:off x="323527" y="5229200"/>
            <a:ext cx="8653179" cy="646331"/>
          </a:xfrm>
          <a:prstGeom prst="rect">
            <a:avLst/>
          </a:prstGeom>
          <a:solidFill>
            <a:schemeClr val="accent2">
              <a:lumMod val="40000"/>
              <a:lumOff val="60000"/>
            </a:schemeClr>
          </a:solidFill>
        </p:spPr>
        <p:txBody>
          <a:bodyPr wrap="square">
            <a:spAutoFit/>
          </a:bodyPr>
          <a:lstStyle/>
          <a:p>
            <a:r>
              <a:rPr lang="es-PE" b="1" i="1" dirty="0"/>
              <a:t>Diamagnetismo:</a:t>
            </a:r>
            <a:r>
              <a:rPr lang="es-PE" dirty="0"/>
              <a:t> En electromagnetismo, el diamagnetismo es una propiedad de los materiales que consiste en ser repelidos por los imanes. </a:t>
            </a:r>
          </a:p>
        </p:txBody>
      </p:sp>
      <p:sp>
        <p:nvSpPr>
          <p:cNvPr id="5" name="4 Rectángulo"/>
          <p:cNvSpPr/>
          <p:nvPr/>
        </p:nvSpPr>
        <p:spPr>
          <a:xfrm>
            <a:off x="263739" y="5934670"/>
            <a:ext cx="8712968" cy="923330"/>
          </a:xfrm>
          <a:prstGeom prst="rect">
            <a:avLst/>
          </a:prstGeom>
          <a:solidFill>
            <a:schemeClr val="bg2">
              <a:lumMod val="75000"/>
            </a:schemeClr>
          </a:solidFill>
        </p:spPr>
        <p:txBody>
          <a:bodyPr wrap="square">
            <a:spAutoFit/>
          </a:bodyPr>
          <a:lstStyle/>
          <a:p>
            <a:r>
              <a:rPr lang="es-PE" b="1" i="1" dirty="0"/>
              <a:t>Paramagnetismo: </a:t>
            </a:r>
            <a:r>
              <a:rPr lang="es-PE" dirty="0"/>
              <a:t>El paramagnetismo es la tendencia de los momentos magnéticos libres (espín u orbitales) a alinearse paralelamente a un campo magnético.</a:t>
            </a:r>
          </a:p>
        </p:txBody>
      </p:sp>
    </p:spTree>
    <p:extLst>
      <p:ext uri="{BB962C8B-B14F-4D97-AF65-F5344CB8AC3E}">
        <p14:creationId xmlns:p14="http://schemas.microsoft.com/office/powerpoint/2010/main" xmlns="" val="2846047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04664"/>
            <a:ext cx="8304436"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64289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548680"/>
            <a:ext cx="8208912" cy="5790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14728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76672"/>
            <a:ext cx="8424936" cy="581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804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p:txBody>
          <a:bodyPr/>
          <a:lstStyle/>
          <a:p>
            <a:fld id="{8352BBB1-DAF2-4138-832E-FB62BFB72549}" type="slidenum">
              <a:rPr lang="es-ES_tradnl" altLang="en-US"/>
              <a:pPr/>
              <a:t>2</a:t>
            </a:fld>
            <a:endParaRPr lang="es-ES_tradnl" altLang="en-US"/>
          </a:p>
        </p:txBody>
      </p:sp>
      <p:sp>
        <p:nvSpPr>
          <p:cNvPr id="20482" name="Rectangle 2"/>
          <p:cNvSpPr>
            <a:spLocks noGrp="1" noChangeArrowheads="1"/>
          </p:cNvSpPr>
          <p:nvPr>
            <p:ph type="title"/>
          </p:nvPr>
        </p:nvSpPr>
        <p:spPr>
          <a:xfrm>
            <a:off x="720725" y="292100"/>
            <a:ext cx="7773988" cy="720725"/>
          </a:xfrm>
        </p:spPr>
        <p:txBody>
          <a:bodyPr/>
          <a:lstStyle/>
          <a:p>
            <a:r>
              <a:rPr lang="es-ES_tradnl">
                <a:solidFill>
                  <a:srgbClr val="FF311B"/>
                </a:solidFill>
              </a:rPr>
              <a:t>Enlace covalente</a:t>
            </a:r>
          </a:p>
        </p:txBody>
      </p:sp>
      <p:sp>
        <p:nvSpPr>
          <p:cNvPr id="20483" name="Rectangle 3"/>
          <p:cNvSpPr>
            <a:spLocks noGrp="1" noChangeArrowheads="1"/>
          </p:cNvSpPr>
          <p:nvPr>
            <p:ph type="body" idx="1"/>
          </p:nvPr>
        </p:nvSpPr>
        <p:spPr>
          <a:xfrm>
            <a:off x="304800" y="1125538"/>
            <a:ext cx="8370888" cy="5111750"/>
          </a:xfrm>
        </p:spPr>
        <p:txBody>
          <a:bodyPr>
            <a:noAutofit/>
          </a:bodyPr>
          <a:lstStyle/>
          <a:p>
            <a:pPr algn="just">
              <a:lnSpc>
                <a:spcPct val="90000"/>
              </a:lnSpc>
            </a:pPr>
            <a:r>
              <a:rPr lang="es-ES_tradnl"/>
              <a:t>Es el resultado de compartir un par (o más) de electrones por dos o más átomos.</a:t>
            </a:r>
          </a:p>
          <a:p>
            <a:pPr algn="just">
              <a:lnSpc>
                <a:spcPct val="90000"/>
              </a:lnSpc>
            </a:pPr>
            <a:r>
              <a:rPr lang="es-ES_tradnl"/>
              <a:t>Dos átomos unidos mediante enlace covalente tienen menos energía que los dos átomos aislados.</a:t>
            </a:r>
          </a:p>
          <a:p>
            <a:pPr algn="just">
              <a:lnSpc>
                <a:spcPct val="90000"/>
              </a:lnSpc>
            </a:pPr>
            <a:r>
              <a:rPr lang="es-ES_tradnl"/>
              <a:t>La distancia a la que se consigue mayor estabilidad (menor energía) se llama “</a:t>
            </a:r>
            <a:r>
              <a:rPr lang="es-ES_tradnl" b="1">
                <a:solidFill>
                  <a:schemeClr val="tx2"/>
                </a:solidFill>
                <a:effectLst>
                  <a:outerShdw blurRad="38100" dist="38100" dir="2700000" algn="tl">
                    <a:srgbClr val="C0C0C0"/>
                  </a:outerShdw>
                </a:effectLst>
              </a:rPr>
              <a:t>distancia de enlace</a:t>
            </a:r>
            <a:r>
              <a:rPr lang="es-ES_tradnl"/>
              <a:t>”.</a:t>
            </a:r>
          </a:p>
          <a:p>
            <a:pPr algn="just">
              <a:lnSpc>
                <a:spcPct val="90000"/>
              </a:lnSpc>
            </a:pPr>
            <a:r>
              <a:rPr lang="es-ES_tradnl"/>
              <a:t>Al igual que en el enlace iónico la formación de un enlace covalente va acompañada de un desprendimiento de energía, lo que explica que una molécula sea más estable que los átomos por separado</a:t>
            </a:r>
            <a:r>
              <a:rPr lang="es-ES_tradnl" smtClean="0"/>
              <a:t>.</a:t>
            </a:r>
            <a:endParaRPr lang="es-ES_tradnl"/>
          </a:p>
        </p:txBody>
      </p:sp>
    </p:spTree>
    <p:extLst>
      <p:ext uri="{BB962C8B-B14F-4D97-AF65-F5344CB8AC3E}">
        <p14:creationId xmlns:p14="http://schemas.microsoft.com/office/powerpoint/2010/main" xmlns="" val="3188863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352928" cy="60542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69968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404664"/>
            <a:ext cx="8362637"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1979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1" y="476672"/>
            <a:ext cx="8585325" cy="5256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13398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700807"/>
            <a:ext cx="7560840" cy="4907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476672"/>
            <a:ext cx="7920880"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99294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631570"/>
            <a:ext cx="8208912" cy="5682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00325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76672"/>
            <a:ext cx="7092280" cy="3790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9884" y="4267622"/>
            <a:ext cx="6945924" cy="20913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1235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908720"/>
            <a:ext cx="8532440" cy="4772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083148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04664"/>
            <a:ext cx="8604448" cy="4410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520" y="4581128"/>
            <a:ext cx="8604448" cy="2133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10860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7279" y="188640"/>
            <a:ext cx="8424936" cy="4536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7279" y="4653136"/>
            <a:ext cx="8424936" cy="2095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804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5" y="476672"/>
            <a:ext cx="3005857" cy="60486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52120" y="188640"/>
            <a:ext cx="3186832" cy="4608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27056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lgn="just">
              <a:lnSpc>
                <a:spcPct val="90000"/>
              </a:lnSpc>
            </a:pPr>
            <a:r>
              <a:rPr lang="es-ES_tradnl"/>
              <a:t>Se llama </a:t>
            </a:r>
            <a:r>
              <a:rPr lang="es-ES_tradnl" b="1">
                <a:effectLst>
                  <a:outerShdw blurRad="38100" dist="38100" dir="2700000" algn="tl">
                    <a:srgbClr val="C0C0C0"/>
                  </a:outerShdw>
                </a:effectLst>
              </a:rPr>
              <a:t>energía de enlace</a:t>
            </a:r>
            <a:r>
              <a:rPr lang="es-ES_tradnl"/>
              <a:t> a la energía necesaria para romper 1 mol de un determinado tipo de enlace.</a:t>
            </a:r>
          </a:p>
          <a:p>
            <a:pPr lvl="1" algn="just">
              <a:lnSpc>
                <a:spcPct val="90000"/>
              </a:lnSpc>
            </a:pPr>
            <a:r>
              <a:rPr lang="es-ES_tradnl" sz="2400"/>
              <a:t>Es siempre endotérmica (positiva).  </a:t>
            </a:r>
          </a:p>
          <a:p>
            <a:pPr lvl="1" algn="just">
              <a:lnSpc>
                <a:spcPct val="90000"/>
              </a:lnSpc>
            </a:pPr>
            <a:r>
              <a:rPr lang="es-ES_tradnl" sz="2400"/>
              <a:t>Ejemplo: para romper 1 mol de H</a:t>
            </a:r>
            <a:r>
              <a:rPr lang="es-ES_tradnl" sz="2400" baseline="-25000"/>
              <a:t>2</a:t>
            </a:r>
            <a:r>
              <a:rPr lang="es-ES_tradnl" sz="2400"/>
              <a:t> </a:t>
            </a:r>
            <a:r>
              <a:rPr lang="es-ES_tradnl" sz="2400" i="1"/>
              <a:t>(g)</a:t>
            </a:r>
            <a:r>
              <a:rPr lang="es-ES_tradnl" sz="2400"/>
              <a:t> en 2 moles de H </a:t>
            </a:r>
            <a:r>
              <a:rPr lang="es-ES_tradnl" sz="2400" i="1"/>
              <a:t>(g)</a:t>
            </a:r>
            <a:r>
              <a:rPr lang="es-ES_tradnl" sz="2400"/>
              <a:t> se precisan 436 </a:t>
            </a:r>
            <a:r>
              <a:rPr lang="es-ES_tradnl" sz="2400" i="1"/>
              <a:t>kJ</a:t>
            </a:r>
            <a:r>
              <a:rPr lang="es-ES" sz="2400"/>
              <a:t>, </a:t>
            </a:r>
            <a:r>
              <a:rPr lang="es-ES" sz="2400">
                <a:sym typeface="Symbol" pitchFamily="18" charset="2"/>
              </a:rPr>
              <a:t></a:t>
            </a:r>
            <a:r>
              <a:rPr lang="es-ES_tradnl" sz="2400" i="1"/>
              <a:t> </a:t>
            </a:r>
            <a:r>
              <a:rPr lang="es-ES" sz="2400" i="1"/>
              <a:t>E</a:t>
            </a:r>
            <a:r>
              <a:rPr lang="es-ES" sz="2400" i="1" baseline="-25000"/>
              <a:t>enlace</a:t>
            </a:r>
            <a:r>
              <a:rPr lang="es-ES" sz="2400"/>
              <a:t>(H–H)</a:t>
            </a:r>
            <a:r>
              <a:rPr lang="es-ES" sz="2400" i="1"/>
              <a:t> </a:t>
            </a:r>
            <a:r>
              <a:rPr lang="es-ES" sz="2400"/>
              <a:t>= </a:t>
            </a:r>
            <a:r>
              <a:rPr lang="es-ES_tradnl" sz="2400"/>
              <a:t>+ 436 </a:t>
            </a:r>
            <a:r>
              <a:rPr lang="es-ES_tradnl" sz="2400" i="1"/>
              <a:t>kJ</a:t>
            </a:r>
          </a:p>
          <a:p>
            <a:pPr marL="114300" indent="0">
              <a:buNone/>
            </a:pPr>
            <a:endParaRPr lang="es-PE"/>
          </a:p>
        </p:txBody>
      </p:sp>
      <p:sp>
        <p:nvSpPr>
          <p:cNvPr id="4" name="Rectangle 2"/>
          <p:cNvSpPr>
            <a:spLocks noGrp="1" noChangeArrowheads="1"/>
          </p:cNvSpPr>
          <p:nvPr>
            <p:ph type="title"/>
          </p:nvPr>
        </p:nvSpPr>
        <p:spPr>
          <a:xfrm>
            <a:off x="720725" y="292100"/>
            <a:ext cx="7773988" cy="720725"/>
          </a:xfrm>
        </p:spPr>
        <p:txBody>
          <a:bodyPr/>
          <a:lstStyle/>
          <a:p>
            <a:r>
              <a:rPr lang="es-ES_tradnl">
                <a:solidFill>
                  <a:srgbClr val="FF311B"/>
                </a:solidFill>
              </a:rPr>
              <a:t>Enlace covalente</a:t>
            </a:r>
          </a:p>
        </p:txBody>
      </p:sp>
    </p:spTree>
    <p:extLst>
      <p:ext uri="{BB962C8B-B14F-4D97-AF65-F5344CB8AC3E}">
        <p14:creationId xmlns:p14="http://schemas.microsoft.com/office/powerpoint/2010/main" xmlns="" val="126935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a:xfrm>
            <a:off x="457200" y="1752600"/>
            <a:ext cx="1882552" cy="2406813"/>
          </a:xfrm>
          <a:prstGeom prst="rect">
            <a:avLst/>
          </a:prstGeom>
        </p:spPr>
        <p:txBody>
          <a:bodyPr wrap="square">
            <a:spAutoFit/>
          </a:bodyPr>
          <a:lstStyle/>
          <a:p>
            <a:pPr marL="627063" lvl="3" indent="-368300"/>
            <a:r>
              <a:rPr lang="es-ES" dirty="0"/>
              <a:t>HCN </a:t>
            </a:r>
            <a:endParaRPr lang="es-PE" dirty="0"/>
          </a:p>
          <a:p>
            <a:pPr marL="627063" lvl="3" indent="-368300"/>
            <a:r>
              <a:rPr lang="es-ES" dirty="0" smtClean="0"/>
              <a:t>HCHO</a:t>
            </a:r>
            <a:endParaRPr lang="es-PE" dirty="0"/>
          </a:p>
          <a:p>
            <a:pPr marL="627063" lvl="3" indent="-368300"/>
            <a:r>
              <a:rPr lang="es-ES" dirty="0"/>
              <a:t>XeO</a:t>
            </a:r>
            <a:r>
              <a:rPr lang="es-ES" baseline="-25000" dirty="0"/>
              <a:t>4</a:t>
            </a:r>
            <a:endParaRPr lang="es-PE" dirty="0"/>
          </a:p>
          <a:p>
            <a:pPr marL="627063" lvl="3" indent="-368300"/>
            <a:r>
              <a:rPr lang="es-ES" dirty="0"/>
              <a:t>PCl</a:t>
            </a:r>
            <a:r>
              <a:rPr lang="es-ES" baseline="-25000" dirty="0"/>
              <a:t>5</a:t>
            </a:r>
            <a:endParaRPr lang="es-PE" dirty="0"/>
          </a:p>
          <a:p>
            <a:pPr marL="627063" lvl="3" indent="-368300"/>
            <a:r>
              <a:rPr lang="es-ES" dirty="0" smtClean="0"/>
              <a:t>HNO</a:t>
            </a:r>
            <a:r>
              <a:rPr lang="es-ES" baseline="-25000" dirty="0" smtClean="0"/>
              <a:t>3</a:t>
            </a:r>
            <a:endParaRPr lang="es-PE" dirty="0"/>
          </a:p>
          <a:p>
            <a:pPr marL="627063" lvl="3" indent="-368300"/>
            <a:r>
              <a:rPr lang="es-ES" dirty="0"/>
              <a:t>HClO</a:t>
            </a:r>
            <a:r>
              <a:rPr lang="es-ES" baseline="-25000" dirty="0"/>
              <a:t>3</a:t>
            </a:r>
            <a:endParaRPr lang="es-PE" dirty="0"/>
          </a:p>
          <a:p>
            <a:pPr marL="627063" lvl="3" indent="-368300"/>
            <a:r>
              <a:rPr lang="es-ES" dirty="0"/>
              <a:t>ICl</a:t>
            </a:r>
            <a:r>
              <a:rPr lang="es-ES" baseline="-25000" dirty="0"/>
              <a:t>3</a:t>
            </a:r>
            <a:endParaRPr lang="es-PE" dirty="0"/>
          </a:p>
          <a:p>
            <a:pPr marL="627063" lvl="3" indent="-368300"/>
            <a:r>
              <a:rPr lang="es-ES" dirty="0" smtClean="0"/>
              <a:t>SF</a:t>
            </a:r>
            <a:r>
              <a:rPr lang="es-ES" baseline="-25000" dirty="0" smtClean="0"/>
              <a:t>6</a:t>
            </a:r>
            <a:r>
              <a:rPr lang="es-ES" dirty="0" smtClean="0"/>
              <a:t> </a:t>
            </a:r>
            <a:endParaRPr lang="es-PE" dirty="0"/>
          </a:p>
        </p:txBody>
      </p:sp>
      <p:sp>
        <p:nvSpPr>
          <p:cNvPr id="7" name="AutoShape 6" descr="data:image/png;base64,iVBORw0KGgoAAAANSUhEUgAAAOcAAADaCAMAAABqzqVhAAAAeFBMVEX///8AAAB0dHTp6el4eHj39/c1NTUODg4YGBgcHBy+vr7k5OTExMT7+/tXV1fs7Ozc3NxiYmKhoaGcnJzOzs7x8fFKSkphYWFSUlKTk5MvLy9+fn48PDynp6fR0dGHh4eysrInJycbGxtsbGyOjo5CQkISEhIjIyOlQqjVAAAFtElEQVR4nO2d24KqOgyGBxVROap4RAGXp/d/wy1NcVBpYe1FC8R8d0Bx8g8kTVsIPz8EQRAEQRAEQRDEF+H6dvDA9t22LVFIsJgfLINhjeeLoG171JCOjTfGads2Nc/sXSQwa9uuZjE35TINY7Nq27YGsU+5rHW0cOLYWUTrfM992LZ1jTGcck27gib7wnfe/PYsaxSXB6DRW19innk4QtLHDIQh58j/AfptUkAoiawpHAt126QCuGuX5QfBSdd6LVICXM6D4Cj3XQQXdC4XAvnDXKdFSjCZjr24wZ410GeQIhwmYyFusGMNHH0WqSFhMmxxg5g1uOizSA1e5W2JIuJCPPVkTQ5Zi6kugxThTzIViazJKGth9XzYYkP+LmuyrPLgPmDLkiEAktyeT6IEVd0KEp3fcj2/xT9rxNsIQ7yt0X+uMfSf35IPVee3No78tnK8kuIYr6yqxp9bHONP7qDC+YQAyXwCv3GFcWaAZX7oBybjj+UHYZbsqtciNfCVstLEbnXHEYUYEGnK+haXjbGNs36bVDDka9gfM/LBje2fmm1YpQAIRY+o+nLvDhNDckf3kuditncM2CqgH6TzfB+GWJsTGk9u+8NhP3lu3vFczYyVYOH+fU20/4TbT5UbXBeTEyTXosj1EqVKhh8eL0kUJZdjjOWpBIIgCKItvPGhOK2QjA97dNlQxv51vitb98QyInthbBhWYZN09hzSiQvSiQvSiQvSiQvSiQvSiQvSiQvSiQvSiQvSiQvSiQvSiQvSiQvSiQvSiQvSiQvSiYsv0vkVz5tcb5NTYTOyJjh1EgRBEATxfwlmx+PieEzDnlfAkGEvn2VSH1gjB+Xz1KH38YLZdIku8/PnHyoz7sgqGjulKjOkxWz6RpqrGu8c++GVqzh93sU4ysIy8heXN3Fhp59XNJaWYeoTAQ+w775o80rHWF7RhvdbJ58VFFzoZyRlXvoEL89cVljcPLFDqWaLlGDKinvAm/goKmJArBWV3vGMeYrjHWZ40V700rmPpU4+VJTatm2GclI8kUZKZcU3JIwR9ZAyvsQ9f7Dl6gIg3Eorw6JgyHQKyr0hwv4SnT7TKa3cjAIT3+RIOdIsHhFMp+j7K4hgFdAsHEMvGUtUU0Bi4MMjg7bNUI7LdN6Ey0Yhjmqp/IMc4szvZHg4bmq4cQ1BJGLue0WxSLiVDM3gn3DXbFGThPN8dTMULxjZUBuXL0csdr1bJrTnBZcciIQGMLUbwdYjFT71a5nQvLy4pAuz7ob3NofJV9Gu/MKz70due1R1M/0DfcnTZBicZZe0EI1iXkH1mSvx72SOenLzxrAKZhXHYoGVKz3s0ti24zTJ90x+pQf88YU+jOKG3Bmj165iWHwCo8j2pV0Kd/i+627q7rgnfnrZslTm+6UzxT/QIWYQP6elqZyffKi8lCQPQ+6mUWfdNHcv8eTebHB7arTOopuTO3hHJ5VW3DEH8hzOj53ZbOaE0mWyFD4Kcepe4usueFiJq9vWgHfAb6X122cGt9q0uThp8+eqkg65qc0dc9fo83ohfOrVSJv80X9gBQNM49z44Io/wLHvhJtyY9YqjDF5V3RuffnUgU+oTFNFvx/wDyZcWnVTW4MVDuQe91Tdn6jAjUDlRvHkLO+yxs31MbCIV945QBpQ2JGPHtVHiRX/hw4KyUWlqVbpoZonT56bMTimpSc5C/hY9ffRzkpT/0h+7i90QphNtE3UzU6si3luV5oq+wTlX+jMvgftaQ332cDu10e06QzLR18KMc+F5x216WyDQl6JWmcB0kk6659MOnVDOkln/ZNJp25IZ22d5XnrqIs6JaZW6/RGg09G4y7qlJharVNC13RKIJ2kE6fOb4m339J/kk7SqR3SSTrrn0w6dUM6SWf9k0mnbkgn6ax/MunUjVqdtwYsbAZdz5u0zT9dT4IgCIIgCIIg+sB/ZetAVnJ3eJEAAAAASUVORK5CYII="/>
          <p:cNvSpPr>
            <a:spLocks noChangeAspect="1" noChangeArrowheads="1"/>
          </p:cNvSpPr>
          <p:nvPr/>
        </p:nvSpPr>
        <p:spPr bwMode="auto">
          <a:xfrm>
            <a:off x="1069975" y="1765969"/>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8" name="AutoShape 8" descr="data:image/png;base64,iVBORw0KGgoAAAANSUhEUgAAAOcAAADaCAMAAABqzqVhAAAAeFBMVEX///8AAAB0dHTp6el4eHj39/c1NTUODg4YGBgcHBy+vr7k5OTExMT7+/tXV1fs7Ozc3NxiYmKhoaGcnJzOzs7x8fFKSkphYWFSUlKTk5MvLy9+fn48PDynp6fR0dGHh4eysrInJycbGxtsbGyOjo5CQkISEhIjIyOlQqjVAAAFtElEQVR4nO2d24KqOgyGBxVROap4RAGXp/d/wy1NcVBpYe1FC8R8d0Bx8g8kTVsIPz8EQRAEQRAEQRDEF+H6dvDA9t22LVFIsJgfLINhjeeLoG171JCOjTfGads2Nc/sXSQwa9uuZjE35TINY7Nq27YGsU+5rHW0cOLYWUTrfM992LZ1jTGcck27gib7wnfe/PYsaxSXB6DRW19innk4QtLHDIQh58j/AfptUkAoiawpHAt126QCuGuX5QfBSdd6LVICXM6D4Cj3XQQXdC4XAvnDXKdFSjCZjr24wZ410GeQIhwmYyFusGMNHH0WqSFhMmxxg5g1uOizSA1e5W2JIuJCPPVkTQ5Zi6kugxThTzIViazJKGth9XzYYkP+LmuyrPLgPmDLkiEAktyeT6IEVd0KEp3fcj2/xT9rxNsIQ7yt0X+uMfSf35IPVee3No78tnK8kuIYr6yqxp9bHONP7qDC+YQAyXwCv3GFcWaAZX7oBybjj+UHYZbsqtciNfCVstLEbnXHEYUYEGnK+haXjbGNs36bVDDka9gfM/LBje2fmm1YpQAIRY+o+nLvDhNDckf3kuditncM2CqgH6TzfB+GWJsTGk9u+8NhP3lu3vFczYyVYOH+fU20/4TbT5UbXBeTEyTXosj1EqVKhh8eL0kUJZdjjOWpBIIgCKItvPGhOK2QjA97dNlQxv51vitb98QyInthbBhWYZN09hzSiQvSiQvSiQvSiQvSiQvSiQvSiQvSiQvSiQvSiQvSiQvSiQvSiQvSiQvSiQvSiQvSiYsv0vkVz5tcb5NTYTOyJjh1EgRBEATxfwlmx+PieEzDnlfAkGEvn2VSH1gjB+Xz1KH38YLZdIku8/PnHyoz7sgqGjulKjOkxWz6RpqrGu8c++GVqzh93sU4ysIy8heXN3Fhp59XNJaWYeoTAQ+w775o80rHWF7RhvdbJ58VFFzoZyRlXvoEL89cVljcPLFDqWaLlGDKinvAm/goKmJArBWV3vGMeYrjHWZ40V700rmPpU4+VJTatm2GclI8kUZKZcU3JIwR9ZAyvsQ9f7Dl6gIg3Eorw6JgyHQKyr0hwv4SnT7TKa3cjAIT3+RIOdIsHhFMp+j7K4hgFdAsHEMvGUtUU0Bi4MMjg7bNUI7LdN6Ey0Yhjmqp/IMc4szvZHg4bmq4cQ1BJGLue0WxSLiVDM3gn3DXbFGThPN8dTMULxjZUBuXL0csdr1bJrTnBZcciIQGMLUbwdYjFT71a5nQvLy4pAuz7ob3NofJV9Gu/MKz70due1R1M/0DfcnTZBicZZe0EI1iXkH1mSvx72SOenLzxrAKZhXHYoGVKz3s0ti24zTJ90x+pQf88YU+jOKG3Bmj165iWHwCo8j2pV0Kd/i+627q7rgnfnrZslTm+6UzxT/QIWYQP6elqZyffKi8lCQPQ+6mUWfdNHcv8eTebHB7arTOopuTO3hHJ5VW3DEH8hzOj53ZbOaE0mWyFD4Kcepe4usueFiJq9vWgHfAb6X122cGt9q0uThp8+eqkg65qc0dc9fo83ohfOrVSJv80X9gBQNM49z44Io/wLHvhJtyY9YqjDF5V3RuffnUgU+oTFNFvx/wDyZcWnVTW4MVDuQe91Tdn6jAjUDlRvHkLO+yxs31MbCIV945QBpQ2JGPHtVHiRX/hw4KyUWlqVbpoZonT56bMTimpSc5C/hY9ffRzkpT/0h+7i90QphNtE3UzU6si3luV5oq+wTlX+jMvgftaQ332cDu10e06QzLR18KMc+F5x216WyDQl6JWmcB0kk6659MOnVDOkln/ZNJp25IZ22d5XnrqIs6JaZW6/RGg09G4y7qlJharVNC13RKIJ2kE6fOb4m339J/kk7SqR3SSTrrn0w6dUM6SWf9k0mnbkgn6ax/MunUjVqdtwYsbAZdz5u0zT9dT4IgCIIgCIIg+sB/ZetAVnJ3eJE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177" name="Picture 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2797" y="1772816"/>
            <a:ext cx="1022183" cy="9742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9" name="Picture 11" descr="Resultado de imagen para HC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59832" y="1772816"/>
            <a:ext cx="1296144" cy="716742"/>
          </a:xfrm>
          <a:prstGeom prst="rect">
            <a:avLst/>
          </a:prstGeom>
          <a:noFill/>
          <a:extLst>
            <a:ext uri="{909E8E84-426E-40DD-AFC4-6F175D3DCCD1}">
              <a14:hiddenFill xmlns:a14="http://schemas.microsoft.com/office/drawing/2010/main" xmlns="">
                <a:solidFill>
                  <a:srgbClr val="FFFFFF"/>
                </a:solidFill>
              </a14:hiddenFill>
            </a:ext>
          </a:extLst>
        </p:spPr>
      </p:pic>
      <p:pic>
        <p:nvPicPr>
          <p:cNvPr id="7181" name="Picture 13" descr="https://upload.wikimedia.org/wikipedia/commons/thumb/1/1a/Xenon-tetroxide-2D.png/100px-Xenon-tetroxide-2D.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70800" y="1765969"/>
            <a:ext cx="952500" cy="981076"/>
          </a:xfrm>
          <a:prstGeom prst="rect">
            <a:avLst/>
          </a:prstGeom>
          <a:noFill/>
          <a:extLst>
            <a:ext uri="{909E8E84-426E-40DD-AFC4-6F175D3DCCD1}">
              <a14:hiddenFill xmlns:a14="http://schemas.microsoft.com/office/drawing/2010/main" xmlns="">
                <a:solidFill>
                  <a:srgbClr val="FFFFFF"/>
                </a:solidFill>
              </a14:hiddenFill>
            </a:ext>
          </a:extLst>
        </p:spPr>
      </p:pic>
      <p:pic>
        <p:nvPicPr>
          <p:cNvPr id="7183" name="Picture 15" descr="Resultado de imagen para ICl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87138" y="5039156"/>
            <a:ext cx="1181100" cy="1581151"/>
          </a:xfrm>
          <a:prstGeom prst="rect">
            <a:avLst/>
          </a:prstGeom>
          <a:noFill/>
          <a:extLst>
            <a:ext uri="{909E8E84-426E-40DD-AFC4-6F175D3DCCD1}">
              <a14:hiddenFill xmlns:a14="http://schemas.microsoft.com/office/drawing/2010/main" xmlns="">
                <a:solidFill>
                  <a:srgbClr val="FFFFFF"/>
                </a:solidFill>
              </a14:hiddenFill>
            </a:ext>
          </a:extLst>
        </p:spPr>
      </p:pic>
      <p:pic>
        <p:nvPicPr>
          <p:cNvPr id="7185" name="Picture 17" descr="Resultado de imagen para SF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270800" y="5329151"/>
            <a:ext cx="1368152" cy="129115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19" descr="Resultado de imagen para HClO3"/>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 name="AutoShape 21" descr="Resultado de imagen para HClO3"/>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1" name="AutoShape 23" descr="Resultado de imagen para HClO3"/>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193" name="Picture 25" descr="http://www.chemeddl.org/alfresco/d/d/workspace/SpacesStore/1804b08a-6323-44d6-92b9-f7519c00847e/hclo3.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200292" y="3383458"/>
            <a:ext cx="1269335" cy="739156"/>
          </a:xfrm>
          <a:prstGeom prst="rect">
            <a:avLst/>
          </a:prstGeom>
          <a:noFill/>
          <a:extLst>
            <a:ext uri="{909E8E84-426E-40DD-AFC4-6F175D3DCCD1}">
              <a14:hiddenFill xmlns:a14="http://schemas.microsoft.com/office/drawing/2010/main" xmlns="">
                <a:solidFill>
                  <a:srgbClr val="FFFFFF"/>
                </a:solidFill>
              </a14:hiddenFill>
            </a:ext>
          </a:extLst>
        </p:spPr>
      </p:pic>
      <p:pic>
        <p:nvPicPr>
          <p:cNvPr id="7195" name="Picture 27" descr="http://www.educaplus.org/moleculas3d/imagenes/pcl5.1.g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015768" y="3068960"/>
            <a:ext cx="1340207" cy="136815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AutoShape 29" descr="data:image/png;base64,iVBORw0KGgoAAAANSUhEUgAAAHQAAAB3CAMAAADl0JS7AAABX1BMVEX///8AAAD/AADq6uq6urpra2sfHhtiYmL39/fV1dXn5+fb29sODg5PT0+uq6NhYWRDQ0NkdmRWVlbt+O357e3/9PTrUFDlgJ7jMTH/tLT/9er/d3f1AAD9+O/++fm/v7/55uj/ZWX/ZF7/2dmmpqbln535/fn94Nj/WFLqfn/1YmrkYmL+z9Drz+Przbz+V1j/NzjqkJLx2ujbWnztcYj0N030hYH0u7Pup63fb2b06/T/7OXvrqzgYWf43+XztbzrtsnfmYQpKSrfCxrmdHvph3bcj2vuxNHtY3r9jpDwvb3mjqP1IjX4NkPhiIPx2sv0j5z/np30CRTxpKDkgofkr53rFBHqVGP/eHHyOh3qPVlNTWSYlpwdHTfnTEmJh4Xgl7lxeHPW69Z7iXssLDn5SUDpqL2Dg42Tk6XU0MXmbVLkpZznW1tubnoQDhvzfmztJwA8PDLdfaTmqsT6GykJpS44AAAEmUlEQVRoge2a/1/aRhjHL0/YCKgdraQquWAQQYqAwLBQcIiVjS/WWqlracfK1lXdN9tu+v+/dvliSDABquTqXs3nl7u8ePK8ucvd5Z4nh9D/Ruy8URwdZv+uUX2WBnTmMWPU4xkaUDTjM4pKQ105JdZvMz/irD/uFPQfxjPgRBt5/WJ+7v1bp6DvdGil1S382+yWtJb752YdmziBS2h0ESp8OFiAOj1oFcOfcilh+JsatAlQkUvuGcAaLSgASEplCSBJCZoG6OjQCCXoXwAvdOh+ng60bYSuIDrQMgDWobSeKXqlDaRwAaBGC8pjKMil9AQ2EC0o2j6GKClaaudSgqK1D7tCXdjd452H/sysXlY5SQpK/OWVP8DQ2SlxdDBmeZjPsCVzoS7UhbrQWwA980wResekVTuzU4aJTwBlze48NqEXY5aNszNGe7+NgfpmTd4Cfmuznscka6PTS+Y46Pwds7sbhJIDJr2BZGBSgxqZtKAmJprpXTtXxs4xvmsxryXuD2VjxXonhU6BiXzMPdYM5XKRlUjyPHyI2oKQ44fsf1eZ6YggCN0iSteFbj09hnEgEI+P0pU2qgvCiQL1mqHnAEWeFyMgILQLb4JDDthZpZ3hKImISUwRXvvYlMKjmU0S3PF8LdspIQlgwQK6AJ22Ulkh0EW4PwzVlQK4IMF/MVkejeQ78Fo1uSgh3hLauICHmnFkNJRPkvCbL39cG81E3wMsqbXSoTVU/AAQ05yejIaiShYglYxqV7GkYLnCRbOQENVqtWYNlV4ANAZ3KNBl5uthvVdW5BhoSRWi44340QW5kzMaM8uDIF1riRVUHh7pIajP+9UVqc9/BdQ8EkJJyKF8JxFHnNHYS8wOtRzIJ0Lt1QCtX9Kb8PTgAOPiFRM5xTQWigEyE0M3STP25ZHZ7sB67IeFhcZVmwm6t9wE2JkUmgihhwAtGYphD1nP1sYTNdszAopSHdhQF/B4dAxUIP8u0wG8TcZfAhKEWalYmJHeeK7WqkEbKCoCPJXHfrW1NBqaUzKf5JFtEhxpcbJYeiRZ2JULkFD+zNZ3VRQG2DZA9bdMahESD+rJ9RQZH3gwJ4aU2cDZXBzlvyVjKZFBwUVS7loxCXULZyMP6pEFSVkp7os6FHH6WzEs1nZqovyExFAoJFpD5Z9CWqHYSL9UbZfgsHiy01DeHOpd6G3gt3k749sr1kfnK5tJy7PT2COJnEnjzMdtzCZzN9kOf1IomRYmLVubzX1j1NkNoVzf5O5Xm1QXa9KNu5cz+5vOF6ovICh2oS7UhbrQWw51bhfR6xtSBb7+AMT1Tm02cjfXO8Ymj+bkF6iAAXp+tB7TQy46H/i28HEmHoOXVYrQFmC5OAGcogYtYijJZfA17FODYu1wBXquZSooQOPGwxW0zjmcG48cKFEtBeiPJmiQDrRmhNLqXtOBmSNa0D0AZX4GXwLO04KiLrySCwnDFnIaqh85ECPwjBRZrOVPnFzwV3u66/SbbDY7yDx5ek4xXVER92nJianI99M9gwI9x06BGuUxZzC8VHainH/GKPcksytXrly5cvUZ9B/MwI1gZ9xkVgAAAABJRU5ErkJgg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 name="AutoShape 31" descr="data:image/png;base64,iVBORw0KGgoAAAANSUhEUgAAAHQAAAB3CAMAAADl0JS7AAABX1BMVEX///8AAAD/AADq6uq6urpra2sfHhtiYmL39/fV1dXn5+fb29sODg5PT0+uq6NhYWRDQ0NkdmRWVlbt+O357e3/9PTrUFDlgJ7jMTH/tLT/9er/d3f1AAD9+O/++fm/v7/55uj/ZWX/ZF7/2dmmpqbln535/fn94Nj/WFLqfn/1YmrkYmL+z9Drz+Przbz+V1j/NzjqkJLx2ujbWnztcYj0N030hYH0u7Pup63fb2b06/T/7OXvrqzgYWf43+XztbzrtsnfmYQpKSrfCxrmdHvph3bcj2vuxNHtY3r9jpDwvb3mjqP1IjX4NkPhiIPx2sv0j5z/np30CRTxpKDkgofkr53rFBHqVGP/eHHyOh3qPVlNTWSYlpwdHTfnTEmJh4Xgl7lxeHPW69Z7iXssLDn5SUDpqL2Dg42Tk6XU0MXmbVLkpZznW1tubnoQDhvzfmztJwA8PDLdfaTmqsT6GykJpS44AAAEmUlEQVRoge2a/1/aRhjHL0/YCKgdraQquWAQQYqAwLBQcIiVjS/WWqlracfK1lXdN9tu+v+/dvliSDABquTqXs3nl7u8ePK8ucvd5Z4nh9D/Ruy8URwdZv+uUX2WBnTmMWPU4xkaUDTjM4pKQ105JdZvMz/irD/uFPQfxjPgRBt5/WJ+7v1bp6DvdGil1S382+yWtJb752YdmziBS2h0ESp8OFiAOj1oFcOfcilh+JsatAlQkUvuGcAaLSgASEplCSBJCZoG6OjQCCXoXwAvdOh+ng60bYSuIDrQMgDWobSeKXqlDaRwAaBGC8pjKMil9AQ2EC0o2j6GKClaaudSgqK1D7tCXdjd452H/sysXlY5SQpK/OWVP8DQ2SlxdDBmeZjPsCVzoS7UhbrQWwA980wResekVTuzU4aJTwBlze48NqEXY5aNszNGe7+NgfpmTd4Cfmuznscka6PTS+Y46Pwds7sbhJIDJr2BZGBSgxqZtKAmJprpXTtXxs4xvmsxryXuD2VjxXonhU6BiXzMPdYM5XKRlUjyPHyI2oKQ44fsf1eZ6YggCN0iSteFbj09hnEgEI+P0pU2qgvCiQL1mqHnAEWeFyMgILQLb4JDDthZpZ3hKImISUwRXvvYlMKjmU0S3PF8LdspIQlgwQK6AJ22Ulkh0EW4PwzVlQK4IMF/MVkejeQ78Fo1uSgh3hLauICHmnFkNJRPkvCbL39cG81E3wMsqbXSoTVU/AAQ05yejIaiShYglYxqV7GkYLnCRbOQENVqtWYNlV4ANAZ3KNBl5uthvVdW5BhoSRWi44340QW5kzMaM8uDIF1riRVUHh7pIajP+9UVqc9/BdQ8EkJJyKF8JxFHnNHYS8wOtRzIJ0Lt1QCtX9Kb8PTgAOPiFRM5xTQWigEyE0M3STP25ZHZ7sB67IeFhcZVmwm6t9wE2JkUmgihhwAtGYphD1nP1sYTNdszAopSHdhQF/B4dAxUIP8u0wG8TcZfAhKEWalYmJHeeK7WqkEbKCoCPJXHfrW1NBqaUzKf5JFtEhxpcbJYeiRZ2JULkFD+zNZ3VRQG2DZA9bdMahESD+rJ9RQZH3gwJ4aU2cDZXBzlvyVjKZFBwUVS7loxCXULZyMP6pEFSVkp7os6FHH6WzEs1nZqovyExFAoJFpD5Z9CWqHYSL9UbZfgsHiy01DeHOpd6G3gt3k749sr1kfnK5tJy7PT2COJnEnjzMdtzCZzN9kOf1IomRYmLVubzX1j1NkNoVzf5O5Xm1QXa9KNu5cz+5vOF6ovICh2oS7UhbrQWw51bhfR6xtSBb7+AMT1Tm02cjfXO8Ymj+bkF6iAAXp+tB7TQy46H/i28HEmHoOXVYrQFmC5OAGcogYtYijJZfA17FODYu1wBXquZSooQOPGwxW0zjmcG48cKFEtBeiPJmiQDrRmhNLqXtOBmSNa0D0AZX4GXwLO04KiLrySCwnDFnIaqh85ECPwjBRZrOVPnFzwV3u66/SbbDY7yDx5ek4xXVER92nJianI99M9gwI9x06BGuUxZzC8VHainH/GKPcksytXrly5cvUZ9B/MwI1gZ9xkV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xmlns="" val="3521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76672"/>
            <a:ext cx="8352928" cy="1224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1844824"/>
            <a:ext cx="7920880" cy="4607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357734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390525"/>
            <a:ext cx="8345370" cy="5774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17723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75" y="404664"/>
            <a:ext cx="8271073" cy="633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56007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700" y="260648"/>
            <a:ext cx="8601870"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0339" y="4869160"/>
            <a:ext cx="8152687" cy="13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3432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60648"/>
            <a:ext cx="8229600" cy="5865515"/>
          </a:xfrm>
        </p:spPr>
        <p:txBody>
          <a:bodyPr>
            <a:normAutofit fontScale="92500" lnSpcReduction="20000"/>
          </a:bodyPr>
          <a:lstStyle/>
          <a:p>
            <a:r>
              <a:rPr lang="es-PE" smtClean="0"/>
              <a:t>SF</a:t>
            </a:r>
            <a:r>
              <a:rPr lang="es-PE" baseline="-25000" smtClean="0"/>
              <a:t>4</a:t>
            </a:r>
          </a:p>
          <a:p>
            <a:endParaRPr lang="es-PE" baseline="-25000"/>
          </a:p>
          <a:p>
            <a:endParaRPr lang="es-PE" baseline="-25000" smtClean="0"/>
          </a:p>
          <a:p>
            <a:endParaRPr lang="es-PE" baseline="-25000" smtClean="0"/>
          </a:p>
          <a:p>
            <a:endParaRPr lang="es-PE" baseline="-25000"/>
          </a:p>
          <a:p>
            <a:endParaRPr lang="es-PE" baseline="-25000" smtClean="0"/>
          </a:p>
          <a:p>
            <a:pPr marL="114300" indent="0">
              <a:buNone/>
            </a:pPr>
            <a:endParaRPr lang="es-PE" baseline="-25000"/>
          </a:p>
          <a:p>
            <a:endParaRPr lang="es-PE" baseline="-25000" smtClean="0"/>
          </a:p>
          <a:p>
            <a:r>
              <a:rPr lang="es-PE" smtClean="0"/>
              <a:t>IF</a:t>
            </a:r>
            <a:r>
              <a:rPr lang="es-PE" baseline="-25000" smtClean="0"/>
              <a:t>5</a:t>
            </a:r>
          </a:p>
          <a:p>
            <a:endParaRPr lang="es-PE" baseline="-25000"/>
          </a:p>
          <a:p>
            <a:endParaRPr lang="es-PE" baseline="-25000" smtClean="0"/>
          </a:p>
          <a:p>
            <a:endParaRPr lang="es-PE" baseline="-25000"/>
          </a:p>
          <a:p>
            <a:endParaRPr lang="es-PE" baseline="-25000" smtClean="0"/>
          </a:p>
          <a:p>
            <a:endParaRPr lang="es-PE" baseline="-25000"/>
          </a:p>
          <a:p>
            <a:endParaRPr lang="es-PE" baseline="-25000" smtClean="0"/>
          </a:p>
          <a:p>
            <a:endParaRPr lang="es-PE" baseline="-25000"/>
          </a:p>
          <a:p>
            <a:endParaRPr lang="es-PE" baseline="-25000" smtClean="0"/>
          </a:p>
          <a:p>
            <a:endParaRPr lang="es-PE" baseline="-25000" smtClean="0"/>
          </a:p>
          <a:p>
            <a:endParaRPr lang="es-PE" baseline="-25000" smtClean="0"/>
          </a:p>
          <a:p>
            <a:r>
              <a:rPr lang="es-PE" smtClean="0"/>
              <a:t>COCl</a:t>
            </a:r>
            <a:r>
              <a:rPr lang="es-PE" baseline="-25000" smtClean="0"/>
              <a:t>2 (Fosgeno)</a:t>
            </a:r>
          </a:p>
          <a:p>
            <a:pPr marL="114300" indent="0">
              <a:buNone/>
            </a:pPr>
            <a:endParaRPr lang="es-PE" baseline="-25000" smtClean="0"/>
          </a:p>
          <a:p>
            <a:pPr marL="114300" indent="0">
              <a:buNone/>
            </a:pPr>
            <a:endParaRPr lang="es-PE" baseline="-25000" smtClean="0"/>
          </a:p>
          <a:p>
            <a:pPr marL="114300" indent="0">
              <a:buNone/>
            </a:pPr>
            <a:endParaRPr lang="es-PE" baseline="-25000" smtClean="0"/>
          </a:p>
          <a:p>
            <a:r>
              <a:rPr lang="es-PE" smtClean="0"/>
              <a:t>NO</a:t>
            </a:r>
            <a:r>
              <a:rPr lang="es-PE" baseline="-25000" smtClean="0"/>
              <a:t>3</a:t>
            </a:r>
            <a:r>
              <a:rPr lang="es-PE" baseline="30000" smtClean="0"/>
              <a:t>-</a:t>
            </a:r>
          </a:p>
          <a:p>
            <a:endParaRPr lang="es-PE" baseline="30000"/>
          </a:p>
        </p:txBody>
      </p:sp>
      <p:pic>
        <p:nvPicPr>
          <p:cNvPr id="27650" name="Picture 2" descr="http://www.quimitube.com/wp-content/uploads/2013/03/estructura-de-lewis-del-fosgeno.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29478" y="4029869"/>
            <a:ext cx="1390650" cy="1276350"/>
          </a:xfrm>
          <a:prstGeom prst="rect">
            <a:avLst/>
          </a:prstGeom>
          <a:noFill/>
          <a:extLst>
            <a:ext uri="{909E8E84-426E-40DD-AFC4-6F175D3DCCD1}">
              <a14:hiddenFill xmlns:a14="http://schemas.microsoft.com/office/drawing/2010/main" xmlns="">
                <a:solidFill>
                  <a:srgbClr val="FFFFFF"/>
                </a:solidFill>
              </a14:hiddenFill>
            </a:ext>
          </a:extLst>
        </p:spPr>
      </p:pic>
      <p:pic>
        <p:nvPicPr>
          <p:cNvPr id="27652" name="Picture 4" descr="http://www.uv.es/lahuerta/test/tema4/Tema31Figuras/NO3.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92280" y="5423141"/>
            <a:ext cx="1265089" cy="129711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textoscientificos.com/imagenes/quimica/diagrama-sf6.gif"/>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41874"/>
          <a:stretch/>
        </p:blipFill>
        <p:spPr bwMode="auto">
          <a:xfrm>
            <a:off x="1691680" y="9078"/>
            <a:ext cx="2050903" cy="2058247"/>
          </a:xfrm>
          <a:prstGeom prst="rect">
            <a:avLst/>
          </a:prstGeom>
          <a:noFill/>
          <a:extLst>
            <a:ext uri="{909E8E84-426E-40DD-AFC4-6F175D3DCCD1}">
              <a14:hiddenFill xmlns:a14="http://schemas.microsoft.com/office/drawing/2010/main" xmlns="">
                <a:solidFill>
                  <a:srgbClr val="FFFFFF"/>
                </a:solidFill>
              </a14:hiddenFill>
            </a:ext>
          </a:extLst>
        </p:spPr>
      </p:pic>
      <p:pic>
        <p:nvPicPr>
          <p:cNvPr id="27656" name="Picture 8" descr="https://encrypted-tbn2.gstatic.com/images?q=tbn:ANd9GcR-kDI1Go_s2dxaJfZ81lALHmZNLYpURKN9h9eCZX_0vadLANbQIQ"/>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42583" y="2067325"/>
            <a:ext cx="2295525" cy="1990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09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solidFill>
                  <a:srgbClr val="FF0000"/>
                </a:solidFill>
              </a:rPr>
              <a:t>Resonancia</a:t>
            </a:r>
            <a:endParaRPr lang="es-PE">
              <a:solidFill>
                <a:srgbClr val="FF0000"/>
              </a:solidFill>
            </a:endParaRPr>
          </a:p>
        </p:txBody>
      </p:sp>
      <p:sp>
        <p:nvSpPr>
          <p:cNvPr id="3" name="2 Marcador de contenido"/>
          <p:cNvSpPr>
            <a:spLocks noGrp="1"/>
          </p:cNvSpPr>
          <p:nvPr>
            <p:ph idx="1"/>
          </p:nvPr>
        </p:nvSpPr>
        <p:spPr/>
        <p:txBody>
          <a:bodyPr/>
          <a:lstStyle/>
          <a:p>
            <a:endParaRPr lang="es-P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7184" y="1330823"/>
            <a:ext cx="8337263" cy="5194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5759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3"/>
          <p:cNvGraphicFramePr>
            <a:graphicFrameLocks noChangeAspect="1"/>
          </p:cNvGraphicFramePr>
          <p:nvPr>
            <p:extLst>
              <p:ext uri="{D42A27DB-BD31-4B8C-83A1-F6EECF244321}">
                <p14:modId xmlns:p14="http://schemas.microsoft.com/office/powerpoint/2010/main" xmlns="" val="2533692139"/>
              </p:ext>
            </p:extLst>
          </p:nvPr>
        </p:nvGraphicFramePr>
        <p:xfrm>
          <a:off x="539751" y="735013"/>
          <a:ext cx="7993062" cy="2405955"/>
        </p:xfrm>
        <a:graphic>
          <a:graphicData uri="http://schemas.openxmlformats.org/presentationml/2006/ole">
            <p:oleObj spid="_x0000_s1026" name="Fotografía de Photo Editor" r:id="rId3" imgW="6771429" imgH="1628571" progId="">
              <p:embed/>
            </p:oleObj>
          </a:graphicData>
        </a:graphic>
      </p:graphicFrame>
      <p:graphicFrame>
        <p:nvGraphicFramePr>
          <p:cNvPr id="44036" name="Object 4"/>
          <p:cNvGraphicFramePr>
            <a:graphicFrameLocks noChangeAspect="1"/>
          </p:cNvGraphicFramePr>
          <p:nvPr>
            <p:extLst>
              <p:ext uri="{D42A27DB-BD31-4B8C-83A1-F6EECF244321}">
                <p14:modId xmlns:p14="http://schemas.microsoft.com/office/powerpoint/2010/main" xmlns="" val="1533527299"/>
              </p:ext>
            </p:extLst>
          </p:nvPr>
        </p:nvGraphicFramePr>
        <p:xfrm>
          <a:off x="539750" y="3235324"/>
          <a:ext cx="8058150" cy="1705843"/>
        </p:xfrm>
        <a:graphic>
          <a:graphicData uri="http://schemas.openxmlformats.org/presentationml/2006/ole">
            <p:oleObj spid="_x0000_s1027" name="Fotografía de Photo Editor" r:id="rId4" imgW="6439799" imgH="1076475" progId="">
              <p:embed/>
            </p:oleObj>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xmlns="" val="553242596"/>
              </p:ext>
            </p:extLst>
          </p:nvPr>
        </p:nvGraphicFramePr>
        <p:xfrm>
          <a:off x="495300" y="5229200"/>
          <a:ext cx="8104188" cy="1511448"/>
        </p:xfrm>
        <a:graphic>
          <a:graphicData uri="http://schemas.openxmlformats.org/presentationml/2006/ole">
            <p:oleObj spid="_x0000_s1028" name="Fotografía de Photo Editor" r:id="rId5" imgW="6504762" imgH="923810" progId="">
              <p:embed/>
            </p:oleObj>
          </a:graphicData>
        </a:graphic>
      </p:graphicFrame>
      <p:sp>
        <p:nvSpPr>
          <p:cNvPr id="8" name="Rectangle 12"/>
          <p:cNvSpPr>
            <a:spLocks noGrp="1" noChangeArrowheads="1"/>
          </p:cNvSpPr>
          <p:nvPr>
            <p:ph type="title"/>
          </p:nvPr>
        </p:nvSpPr>
        <p:spPr>
          <a:xfrm>
            <a:off x="539552" y="404664"/>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spTree>
    <p:extLst>
      <p:ext uri="{BB962C8B-B14F-4D97-AF65-F5344CB8AC3E}">
        <p14:creationId xmlns:p14="http://schemas.microsoft.com/office/powerpoint/2010/main" xmlns="" val="1964054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7" name="Object 3"/>
          <p:cNvGraphicFramePr>
            <a:graphicFrameLocks noChangeAspect="1"/>
          </p:cNvGraphicFramePr>
          <p:nvPr>
            <p:extLst>
              <p:ext uri="{D42A27DB-BD31-4B8C-83A1-F6EECF244321}">
                <p14:modId xmlns:p14="http://schemas.microsoft.com/office/powerpoint/2010/main" xmlns="" val="2319616463"/>
              </p:ext>
            </p:extLst>
          </p:nvPr>
        </p:nvGraphicFramePr>
        <p:xfrm>
          <a:off x="539750" y="3212976"/>
          <a:ext cx="8086725" cy="3240360"/>
        </p:xfrm>
        <a:graphic>
          <a:graphicData uri="http://schemas.openxmlformats.org/presentationml/2006/ole">
            <p:oleObj spid="_x0000_s2050" name="Fotografía de Photo Editor" r:id="rId3" imgW="6144483" imgH="1800476" progId="">
              <p:embed/>
            </p:oleObj>
          </a:graphicData>
        </a:graphic>
      </p:graphicFrame>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750" y="1052736"/>
            <a:ext cx="8086725" cy="2160240"/>
          </a:xfrm>
          <a:prstGeom prst="rect">
            <a:avLst/>
          </a:prstGeom>
          <a:noFill/>
          <a:extLst>
            <a:ext uri="{909E8E84-426E-40DD-AFC4-6F175D3DCCD1}">
              <a14:hiddenFill xmlns:a14="http://schemas.microsoft.com/office/drawing/2010/main" xmlns="">
                <a:solidFill>
                  <a:srgbClr val="FFFFFF"/>
                </a:solidFill>
              </a14:hiddenFill>
            </a:ext>
          </a:extLst>
        </p:spPr>
      </p:pic>
      <p:sp>
        <p:nvSpPr>
          <p:cNvPr id="16395" name="Text Box 11"/>
          <p:cNvSpPr txBox="1">
            <a:spLocks noChangeArrowheads="1"/>
          </p:cNvSpPr>
          <p:nvPr/>
        </p:nvSpPr>
        <p:spPr bwMode="auto">
          <a:xfrm>
            <a:off x="2266950" y="430213"/>
            <a:ext cx="4984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endParaRPr lang="es-ES" altLang="es-PE"/>
          </a:p>
        </p:txBody>
      </p:sp>
      <p:sp>
        <p:nvSpPr>
          <p:cNvPr id="16396" name="Rectangle 12"/>
          <p:cNvSpPr>
            <a:spLocks noGrp="1" noChangeArrowheads="1"/>
          </p:cNvSpPr>
          <p:nvPr>
            <p:ph type="title"/>
          </p:nvPr>
        </p:nvSpPr>
        <p:spPr>
          <a:xfrm>
            <a:off x="1904835" y="328613"/>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cxnSp>
        <p:nvCxnSpPr>
          <p:cNvPr id="3" name="2 Conector recto"/>
          <p:cNvCxnSpPr/>
          <p:nvPr/>
        </p:nvCxnSpPr>
        <p:spPr>
          <a:xfrm>
            <a:off x="466849" y="2204864"/>
            <a:ext cx="3600202"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3 CuadroTexto"/>
          <p:cNvSpPr txBox="1"/>
          <p:nvPr/>
        </p:nvSpPr>
        <p:spPr>
          <a:xfrm>
            <a:off x="7380312" y="3717032"/>
            <a:ext cx="144016" cy="369332"/>
          </a:xfrm>
          <a:prstGeom prst="rect">
            <a:avLst/>
          </a:prstGeom>
          <a:noFill/>
        </p:spPr>
        <p:txBody>
          <a:bodyPr wrap="square" rtlCol="0">
            <a:spAutoFit/>
          </a:bodyPr>
          <a:lstStyle/>
          <a:p>
            <a:endParaRPr lang="es-PE"/>
          </a:p>
        </p:txBody>
      </p:sp>
      <p:sp>
        <p:nvSpPr>
          <p:cNvPr id="5" name="4 CuadroTexto"/>
          <p:cNvSpPr txBox="1"/>
          <p:nvPr/>
        </p:nvSpPr>
        <p:spPr>
          <a:xfrm>
            <a:off x="7380312" y="3717032"/>
            <a:ext cx="288032" cy="369332"/>
          </a:xfrm>
          <a:prstGeom prst="rect">
            <a:avLst/>
          </a:prstGeom>
          <a:noFill/>
        </p:spPr>
        <p:txBody>
          <a:bodyPr wrap="square" rtlCol="0">
            <a:spAutoFit/>
          </a:bodyPr>
          <a:lstStyle/>
          <a:p>
            <a:endParaRPr lang="es-PE"/>
          </a:p>
        </p:txBody>
      </p:sp>
    </p:spTree>
    <p:extLst>
      <p:ext uri="{BB962C8B-B14F-4D97-AF65-F5344CB8AC3E}">
        <p14:creationId xmlns:p14="http://schemas.microsoft.com/office/powerpoint/2010/main" xmlns="" val="3050024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1" name="Object 3"/>
          <p:cNvGraphicFramePr>
            <a:graphicFrameLocks noChangeAspect="1"/>
          </p:cNvGraphicFramePr>
          <p:nvPr>
            <p:extLst>
              <p:ext uri="{D42A27DB-BD31-4B8C-83A1-F6EECF244321}">
                <p14:modId xmlns:p14="http://schemas.microsoft.com/office/powerpoint/2010/main" xmlns="" val="3958953362"/>
              </p:ext>
            </p:extLst>
          </p:nvPr>
        </p:nvGraphicFramePr>
        <p:xfrm>
          <a:off x="251521" y="3590924"/>
          <a:ext cx="8352730" cy="3150443"/>
        </p:xfrm>
        <a:graphic>
          <a:graphicData uri="http://schemas.openxmlformats.org/presentationml/2006/ole">
            <p:oleObj spid="_x0000_s3074" name="Fotografía de Photo Editor" r:id="rId3" imgW="6076190" imgH="2161905" progId="">
              <p:embed/>
            </p:oleObj>
          </a:graphicData>
        </a:graphic>
      </p:graphicFrame>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1521" y="980728"/>
            <a:ext cx="8352730" cy="2610197"/>
          </a:xfrm>
          <a:prstGeom prst="rect">
            <a:avLst/>
          </a:prstGeom>
          <a:noFill/>
          <a:extLst>
            <a:ext uri="{909E8E84-426E-40DD-AFC4-6F175D3DCCD1}">
              <a14:hiddenFill xmlns:a14="http://schemas.microsoft.com/office/drawing/2010/main" xmlns="">
                <a:solidFill>
                  <a:srgbClr val="FFFFFF"/>
                </a:solidFill>
              </a14:hiddenFill>
            </a:ext>
          </a:extLst>
        </p:spPr>
      </p:pic>
      <p:sp>
        <p:nvSpPr>
          <p:cNvPr id="17413" name="Text Box 5"/>
          <p:cNvSpPr txBox="1">
            <a:spLocks noChangeArrowheads="1"/>
          </p:cNvSpPr>
          <p:nvPr/>
        </p:nvSpPr>
        <p:spPr bwMode="auto">
          <a:xfrm>
            <a:off x="6853238" y="5110163"/>
            <a:ext cx="2921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4" name="Text Box 6"/>
          <p:cNvSpPr txBox="1">
            <a:spLocks noChangeArrowheads="1"/>
          </p:cNvSpPr>
          <p:nvPr/>
        </p:nvSpPr>
        <p:spPr bwMode="auto">
          <a:xfrm>
            <a:off x="5562600" y="2007823"/>
            <a:ext cx="2921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5" name="Text Box 7"/>
          <p:cNvSpPr txBox="1">
            <a:spLocks noChangeArrowheads="1"/>
          </p:cNvSpPr>
          <p:nvPr/>
        </p:nvSpPr>
        <p:spPr bwMode="auto">
          <a:xfrm>
            <a:off x="5575300" y="5102225"/>
            <a:ext cx="2921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6" name="Text Box 8"/>
          <p:cNvSpPr txBox="1">
            <a:spLocks noChangeArrowheads="1"/>
          </p:cNvSpPr>
          <p:nvPr/>
        </p:nvSpPr>
        <p:spPr bwMode="auto">
          <a:xfrm>
            <a:off x="7569200" y="6096000"/>
            <a:ext cx="379413"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000" dirty="0">
                <a:solidFill>
                  <a:srgbClr val="00CCFF"/>
                </a:solidFill>
                <a:latin typeface="Arial Black" pitchFamily="34" charset="0"/>
              </a:rPr>
              <a:t>_</a:t>
            </a:r>
            <a:endParaRPr lang="es-ES" altLang="es-PE" sz="1000" dirty="0">
              <a:solidFill>
                <a:srgbClr val="00CCFF"/>
              </a:solidFill>
              <a:latin typeface="Arial Black" pitchFamily="34" charset="0"/>
            </a:endParaRPr>
          </a:p>
        </p:txBody>
      </p:sp>
      <p:sp>
        <p:nvSpPr>
          <p:cNvPr id="17417" name="Text Box 9"/>
          <p:cNvSpPr txBox="1">
            <a:spLocks noChangeArrowheads="1"/>
          </p:cNvSpPr>
          <p:nvPr/>
        </p:nvSpPr>
        <p:spPr bwMode="auto">
          <a:xfrm>
            <a:off x="6999288" y="6105099"/>
            <a:ext cx="449262"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000" dirty="0">
                <a:solidFill>
                  <a:srgbClr val="00CCFF"/>
                </a:solidFill>
                <a:latin typeface="Arial Black" pitchFamily="34" charset="0"/>
              </a:rPr>
              <a:t>+</a:t>
            </a:r>
            <a:endParaRPr lang="es-ES" altLang="es-PE" sz="1000" dirty="0">
              <a:solidFill>
                <a:srgbClr val="00CCFF"/>
              </a:solidFill>
              <a:latin typeface="Arial Black" pitchFamily="34" charset="0"/>
            </a:endParaRPr>
          </a:p>
        </p:txBody>
      </p:sp>
      <p:sp>
        <p:nvSpPr>
          <p:cNvPr id="13" name="Rectangle 12"/>
          <p:cNvSpPr>
            <a:spLocks noGrp="1" noChangeArrowheads="1"/>
          </p:cNvSpPr>
          <p:nvPr>
            <p:ph type="title"/>
          </p:nvPr>
        </p:nvSpPr>
        <p:spPr>
          <a:xfrm>
            <a:off x="539552" y="404664"/>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spTree>
    <p:extLst>
      <p:ext uri="{BB962C8B-B14F-4D97-AF65-F5344CB8AC3E}">
        <p14:creationId xmlns:p14="http://schemas.microsoft.com/office/powerpoint/2010/main" xmlns="" val="2655616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438855" cy="54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557132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260648"/>
            <a:ext cx="8641615" cy="619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075361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8206" y="260647"/>
            <a:ext cx="8522266" cy="3221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9575" y="3573016"/>
            <a:ext cx="8050857" cy="2966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05977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457200" y="277813"/>
            <a:ext cx="8229600" cy="774700"/>
          </a:xfrm>
        </p:spPr>
        <p:txBody>
          <a:bodyPr/>
          <a:lstStyle/>
          <a:p>
            <a:r>
              <a:rPr lang="es-ES">
                <a:solidFill>
                  <a:srgbClr val="FF311B"/>
                </a:solidFill>
              </a:rPr>
              <a:t>Tipos de enlace covalente</a:t>
            </a:r>
          </a:p>
        </p:txBody>
      </p:sp>
      <p:sp>
        <p:nvSpPr>
          <p:cNvPr id="166915" name="Rectangle 3"/>
          <p:cNvSpPr>
            <a:spLocks noGrp="1" noChangeArrowheads="1"/>
          </p:cNvSpPr>
          <p:nvPr>
            <p:ph type="body" idx="1"/>
          </p:nvPr>
        </p:nvSpPr>
        <p:spPr>
          <a:xfrm>
            <a:off x="457200" y="1125538"/>
            <a:ext cx="8229600" cy="5005387"/>
          </a:xfrm>
        </p:spPr>
        <p:txBody>
          <a:bodyPr>
            <a:normAutofit lnSpcReduction="10000"/>
          </a:bodyPr>
          <a:lstStyle/>
          <a:p>
            <a:pPr>
              <a:lnSpc>
                <a:spcPct val="80000"/>
              </a:lnSpc>
            </a:pPr>
            <a:r>
              <a:rPr lang="es-ES" sz="2600" b="1"/>
              <a:t>Enlace covalente “apolar</a:t>
            </a:r>
            <a:r>
              <a:rPr lang="es-ES" sz="2600"/>
              <a:t>”: es el formado por dos átomos iguales que comparten electrones:</a:t>
            </a:r>
          </a:p>
          <a:p>
            <a:pPr lvl="1">
              <a:lnSpc>
                <a:spcPct val="80000"/>
              </a:lnSpc>
            </a:pPr>
            <a:r>
              <a:rPr lang="es-ES" sz="2100"/>
              <a:t>Sencillo: H-H, Cl-Cl</a:t>
            </a:r>
          </a:p>
          <a:p>
            <a:pPr lvl="1">
              <a:lnSpc>
                <a:spcPct val="80000"/>
              </a:lnSpc>
            </a:pPr>
            <a:r>
              <a:rPr lang="es-ES" sz="2100"/>
              <a:t>Doble: O=O</a:t>
            </a:r>
          </a:p>
          <a:p>
            <a:pPr lvl="1">
              <a:lnSpc>
                <a:spcPct val="80000"/>
              </a:lnSpc>
            </a:pPr>
            <a:r>
              <a:rPr lang="es-ES" sz="2100"/>
              <a:t>Triple: N</a:t>
            </a:r>
            <a:r>
              <a:rPr lang="el-GR" sz="2100">
                <a:cs typeface="Arial" charset="0"/>
              </a:rPr>
              <a:t>Ξ</a:t>
            </a:r>
            <a:r>
              <a:rPr lang="es-ES" sz="2100">
                <a:cs typeface="Arial" charset="0"/>
              </a:rPr>
              <a:t>N,</a:t>
            </a:r>
          </a:p>
          <a:p>
            <a:pPr>
              <a:lnSpc>
                <a:spcPct val="80000"/>
              </a:lnSpc>
            </a:pPr>
            <a:r>
              <a:rPr lang="es-ES" sz="2600" b="1">
                <a:cs typeface="Arial" charset="0"/>
              </a:rPr>
              <a:t>Enlace covalente polar</a:t>
            </a:r>
            <a:r>
              <a:rPr lang="es-ES" sz="2600">
                <a:cs typeface="Arial" charset="0"/>
              </a:rPr>
              <a:t>: cuando los dos átomos tienen diferentes electronegatividades y se forma un dipolo con una zona positiva y otra negativa:</a:t>
            </a:r>
          </a:p>
          <a:p>
            <a:pPr lvl="1">
              <a:lnSpc>
                <a:spcPct val="80000"/>
              </a:lnSpc>
            </a:pPr>
            <a:r>
              <a:rPr lang="es-ES" sz="2100">
                <a:cs typeface="Arial" charset="0"/>
              </a:rPr>
              <a:t>H-Cl, H-O, H-N</a:t>
            </a:r>
          </a:p>
          <a:p>
            <a:pPr>
              <a:lnSpc>
                <a:spcPct val="80000"/>
              </a:lnSpc>
            </a:pPr>
            <a:r>
              <a:rPr lang="es-ES" sz="2600" b="1">
                <a:cs typeface="Arial" charset="0"/>
              </a:rPr>
              <a:t>Enlace covalente coordinado</a:t>
            </a:r>
            <a:r>
              <a:rPr lang="es-ES" sz="2600">
                <a:cs typeface="Arial" charset="0"/>
              </a:rPr>
              <a:t>: en el que el par de electrones compartido lo aporta sólo uno de los átomos que lo forman. En este caso la molécula tiene carga eléctrica:</a:t>
            </a:r>
          </a:p>
          <a:p>
            <a:pPr lvl="1">
              <a:lnSpc>
                <a:spcPct val="80000"/>
              </a:lnSpc>
            </a:pPr>
            <a:r>
              <a:rPr lang="es-ES" sz="2100">
                <a:cs typeface="Arial" charset="0"/>
              </a:rPr>
              <a:t>NH</a:t>
            </a:r>
            <a:r>
              <a:rPr lang="es-ES" sz="2100" baseline="-25000">
                <a:cs typeface="Arial" charset="0"/>
              </a:rPr>
              <a:t>4</a:t>
            </a:r>
            <a:r>
              <a:rPr lang="es-ES" sz="2100" baseline="30000">
                <a:cs typeface="Arial" charset="0"/>
              </a:rPr>
              <a:t>+</a:t>
            </a:r>
            <a:r>
              <a:rPr lang="es-ES" sz="2100">
                <a:cs typeface="Arial" charset="0"/>
              </a:rPr>
              <a:t>, H</a:t>
            </a:r>
            <a:r>
              <a:rPr lang="es-ES" sz="2100" baseline="-25000">
                <a:cs typeface="Arial" charset="0"/>
              </a:rPr>
              <a:t>3</a:t>
            </a:r>
            <a:r>
              <a:rPr lang="es-ES" sz="2100">
                <a:cs typeface="Arial" charset="0"/>
              </a:rPr>
              <a:t>O</a:t>
            </a:r>
            <a:r>
              <a:rPr lang="es-ES" sz="2100" baseline="30000">
                <a:cs typeface="Arial" charset="0"/>
              </a:rPr>
              <a:t>+</a:t>
            </a:r>
            <a:r>
              <a:rPr lang="es-ES" sz="2100">
                <a:cs typeface="Arial" charset="0"/>
              </a:rPr>
              <a:t>, </a:t>
            </a:r>
            <a:endParaRPr lang="el-GR" sz="2100">
              <a:cs typeface="Arial" charset="0"/>
            </a:endParaRPr>
          </a:p>
        </p:txBody>
      </p:sp>
    </p:spTree>
    <p:extLst>
      <p:ext uri="{BB962C8B-B14F-4D97-AF65-F5344CB8AC3E}">
        <p14:creationId xmlns:p14="http://schemas.microsoft.com/office/powerpoint/2010/main" xmlns="" val="35664831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93713" y="349250"/>
            <a:ext cx="7997825" cy="776288"/>
          </a:xfrm>
        </p:spPr>
        <p:txBody>
          <a:bodyPr>
            <a:normAutofit fontScale="90000"/>
          </a:bodyPr>
          <a:lstStyle/>
          <a:p>
            <a:r>
              <a:rPr lang="es-ES_tradnl">
                <a:solidFill>
                  <a:srgbClr val="FF311B"/>
                </a:solidFill>
              </a:rPr>
              <a:t>Excepciones a la teoría de Lewis</a:t>
            </a:r>
          </a:p>
        </p:txBody>
      </p:sp>
      <p:sp>
        <p:nvSpPr>
          <p:cNvPr id="22531" name="Rectangle 3"/>
          <p:cNvSpPr>
            <a:spLocks noGrp="1" noChangeArrowheads="1"/>
          </p:cNvSpPr>
          <p:nvPr>
            <p:ph type="body" idx="1"/>
          </p:nvPr>
        </p:nvSpPr>
        <p:spPr>
          <a:xfrm>
            <a:off x="468313" y="1484313"/>
            <a:ext cx="8064127" cy="4718050"/>
          </a:xfrm>
        </p:spPr>
        <p:txBody>
          <a:bodyPr>
            <a:noAutofit/>
          </a:bodyPr>
          <a:lstStyle/>
          <a:p>
            <a:pPr algn="just">
              <a:lnSpc>
                <a:spcPct val="90000"/>
              </a:lnSpc>
            </a:pPr>
            <a:r>
              <a:rPr lang="es-ES_tradnl" dirty="0"/>
              <a:t>Moléculas tipo BeCl</a:t>
            </a:r>
            <a:r>
              <a:rPr lang="es-ES_tradnl" baseline="-25000" dirty="0"/>
              <a:t>2</a:t>
            </a:r>
            <a:r>
              <a:rPr lang="es-ES_tradnl" dirty="0"/>
              <a:t> en la que el Berilio sólo tiene 2 electrones.</a:t>
            </a:r>
          </a:p>
          <a:p>
            <a:pPr algn="just">
              <a:lnSpc>
                <a:spcPct val="90000"/>
              </a:lnSpc>
            </a:pPr>
            <a:r>
              <a:rPr lang="es-ES_tradnl" dirty="0"/>
              <a:t>Los elementos del grupo 13 (B y Al) forman moléculas como el BF</a:t>
            </a:r>
            <a:r>
              <a:rPr lang="es-ES_tradnl" baseline="-25000" dirty="0"/>
              <a:t>3</a:t>
            </a:r>
            <a:r>
              <a:rPr lang="es-ES_tradnl" dirty="0"/>
              <a:t> en las que el átomo de B no llega a tener 8 electrones.</a:t>
            </a:r>
          </a:p>
          <a:p>
            <a:pPr algn="just">
              <a:lnSpc>
                <a:spcPct val="90000"/>
              </a:lnSpc>
            </a:pPr>
            <a:r>
              <a:rPr lang="es-ES_tradnl" dirty="0"/>
              <a:t>Moléculas tipo PCl</a:t>
            </a:r>
            <a:r>
              <a:rPr lang="es-ES_tradnl" baseline="-25000" dirty="0"/>
              <a:t>5</a:t>
            </a:r>
            <a:r>
              <a:rPr lang="es-ES_tradnl" dirty="0"/>
              <a:t> o SF</a:t>
            </a:r>
            <a:r>
              <a:rPr lang="es-ES_tradnl" baseline="-25000" dirty="0"/>
              <a:t>6</a:t>
            </a:r>
            <a:r>
              <a:rPr lang="es-ES_tradnl" dirty="0"/>
              <a:t> en las que el átomo central tiene 5 o 6 enlaces (10 o 12 e</a:t>
            </a:r>
            <a:r>
              <a:rPr lang="es-ES_tradnl" baseline="30000" dirty="0"/>
              <a:t>–</a:t>
            </a:r>
            <a:r>
              <a:rPr lang="es-ES_tradnl" dirty="0"/>
              <a:t>).</a:t>
            </a:r>
          </a:p>
          <a:p>
            <a:pPr lvl="1" algn="just">
              <a:lnSpc>
                <a:spcPct val="90000"/>
              </a:lnSpc>
            </a:pPr>
            <a:r>
              <a:rPr lang="es-ES_tradnl" sz="2400" dirty="0"/>
              <a:t>Sólo en caso de que el no-metal no esté en el segundo periodo, pues a partir del tercero existen orbitales “d” y puede haber más de cuatro enlaces.</a:t>
            </a:r>
          </a:p>
          <a:p>
            <a:pPr algn="just">
              <a:lnSpc>
                <a:spcPct val="90000"/>
              </a:lnSpc>
            </a:pPr>
            <a:r>
              <a:rPr lang="es-ES_tradnl" dirty="0"/>
              <a:t>Moléculas tipo NO y NO</a:t>
            </a:r>
            <a:r>
              <a:rPr lang="es-ES_tradnl" baseline="-25000" dirty="0"/>
              <a:t>2 </a:t>
            </a:r>
            <a:r>
              <a:rPr lang="es-ES_tradnl" dirty="0"/>
              <a:t>que tienen un número impar de electrones.</a:t>
            </a:r>
          </a:p>
        </p:txBody>
      </p:sp>
    </p:spTree>
    <p:extLst>
      <p:ext uri="{BB962C8B-B14F-4D97-AF65-F5344CB8AC3E}">
        <p14:creationId xmlns:p14="http://schemas.microsoft.com/office/powerpoint/2010/main" xmlns="" val="1164268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fontScale="90000"/>
          </a:bodyPr>
          <a:lstStyle/>
          <a:p>
            <a:r>
              <a:rPr lang="es-MX" sz="3400" dirty="0">
                <a:solidFill>
                  <a:schemeClr val="accent2"/>
                </a:solidFill>
                <a:latin typeface="Tahoma" pitchFamily="34" charset="0"/>
              </a:rPr>
              <a:t>Limitaciones de estructuras de Lewis</a:t>
            </a:r>
            <a:endParaRPr lang="es-ES" sz="3400" dirty="0">
              <a:solidFill>
                <a:schemeClr val="accent2"/>
              </a:solidFill>
              <a:latin typeface="Tahoma" pitchFamily="34" charset="0"/>
            </a:endParaRPr>
          </a:p>
        </p:txBody>
      </p:sp>
      <p:sp>
        <p:nvSpPr>
          <p:cNvPr id="3075" name="Rectangle 3"/>
          <p:cNvSpPr>
            <a:spLocks noGrp="1" noChangeArrowheads="1"/>
          </p:cNvSpPr>
          <p:nvPr>
            <p:ph type="body" idx="1"/>
          </p:nvPr>
        </p:nvSpPr>
        <p:spPr>
          <a:xfrm>
            <a:off x="251520" y="1340768"/>
            <a:ext cx="8424936" cy="4373563"/>
          </a:xfrm>
          <a:solidFill>
            <a:schemeClr val="bg2">
              <a:lumMod val="90000"/>
            </a:schemeClr>
          </a:solidFill>
        </p:spPr>
        <p:txBody>
          <a:bodyPr>
            <a:noAutofit/>
          </a:bodyPr>
          <a:lstStyle/>
          <a:p>
            <a:pPr marL="114300" indent="0" algn="just">
              <a:spcBef>
                <a:spcPct val="100000"/>
              </a:spcBef>
              <a:spcAft>
                <a:spcPct val="100000"/>
              </a:spcAft>
              <a:buNone/>
            </a:pPr>
            <a:r>
              <a:rPr lang="en-US" dirty="0">
                <a:solidFill>
                  <a:schemeClr val="tx1"/>
                </a:solidFill>
              </a:rPr>
              <a:t>Las </a:t>
            </a:r>
            <a:r>
              <a:rPr lang="en-US" dirty="0" err="1">
                <a:solidFill>
                  <a:schemeClr val="tx1"/>
                </a:solidFill>
              </a:rPr>
              <a:t>estructuras</a:t>
            </a:r>
            <a:r>
              <a:rPr lang="en-US" dirty="0">
                <a:solidFill>
                  <a:schemeClr val="tx1"/>
                </a:solidFill>
              </a:rPr>
              <a:t> de Lewis no </a:t>
            </a:r>
            <a:r>
              <a:rPr lang="en-US" dirty="0" err="1">
                <a:solidFill>
                  <a:schemeClr val="tx1"/>
                </a:solidFill>
              </a:rPr>
              <a:t>dan</a:t>
            </a:r>
            <a:r>
              <a:rPr lang="en-US" dirty="0">
                <a:solidFill>
                  <a:schemeClr val="tx1"/>
                </a:solidFill>
              </a:rPr>
              <a:t> </a:t>
            </a:r>
            <a:r>
              <a:rPr lang="en-US" dirty="0" err="1">
                <a:solidFill>
                  <a:schemeClr val="tx1"/>
                </a:solidFill>
              </a:rPr>
              <a:t>información</a:t>
            </a:r>
            <a:r>
              <a:rPr lang="en-US" dirty="0">
                <a:solidFill>
                  <a:schemeClr val="tx1"/>
                </a:solidFill>
              </a:rPr>
              <a:t> de la forma de las </a:t>
            </a:r>
            <a:r>
              <a:rPr lang="en-US" dirty="0" err="1">
                <a:solidFill>
                  <a:schemeClr val="tx1"/>
                </a:solidFill>
              </a:rPr>
              <a:t>moléculas</a:t>
            </a:r>
            <a:r>
              <a:rPr lang="en-US" dirty="0">
                <a:solidFill>
                  <a:schemeClr val="tx1"/>
                </a:solidFill>
              </a:rPr>
              <a:t>. </a:t>
            </a:r>
            <a:r>
              <a:rPr lang="en-US" dirty="0" err="1">
                <a:solidFill>
                  <a:schemeClr val="tx1"/>
                </a:solidFill>
              </a:rPr>
              <a:t>Tampoco</a:t>
            </a:r>
            <a:r>
              <a:rPr lang="en-US" dirty="0">
                <a:solidFill>
                  <a:schemeClr val="tx1"/>
                </a:solidFill>
              </a:rPr>
              <a:t> </a:t>
            </a:r>
            <a:r>
              <a:rPr lang="en-US" dirty="0" err="1">
                <a:solidFill>
                  <a:schemeClr val="tx1"/>
                </a:solidFill>
              </a:rPr>
              <a:t>sirven</a:t>
            </a:r>
            <a:r>
              <a:rPr lang="en-US" dirty="0">
                <a:solidFill>
                  <a:schemeClr val="tx1"/>
                </a:solidFill>
              </a:rPr>
              <a:t> </a:t>
            </a:r>
            <a:r>
              <a:rPr lang="en-US" dirty="0" err="1">
                <a:solidFill>
                  <a:schemeClr val="tx1"/>
                </a:solidFill>
              </a:rPr>
              <a:t>en</a:t>
            </a:r>
            <a:r>
              <a:rPr lang="en-US" dirty="0">
                <a:solidFill>
                  <a:schemeClr val="tx1"/>
                </a:solidFill>
              </a:rPr>
              <a:t> general para </a:t>
            </a:r>
            <a:r>
              <a:rPr lang="en-US" dirty="0" err="1">
                <a:solidFill>
                  <a:schemeClr val="tx1"/>
                </a:solidFill>
              </a:rPr>
              <a:t>determinar</a:t>
            </a:r>
            <a:r>
              <a:rPr lang="en-US" dirty="0">
                <a:solidFill>
                  <a:schemeClr val="tx1"/>
                </a:solidFill>
              </a:rPr>
              <a:t> </a:t>
            </a:r>
            <a:r>
              <a:rPr lang="en-US" dirty="0" err="1">
                <a:solidFill>
                  <a:schemeClr val="tx1"/>
                </a:solidFill>
              </a:rPr>
              <a:t>si</a:t>
            </a:r>
            <a:r>
              <a:rPr lang="en-US" dirty="0">
                <a:solidFill>
                  <a:schemeClr val="tx1"/>
                </a:solidFill>
              </a:rPr>
              <a:t> la </a:t>
            </a:r>
            <a:r>
              <a:rPr lang="en-US" dirty="0" err="1">
                <a:solidFill>
                  <a:schemeClr val="tx1"/>
                </a:solidFill>
              </a:rPr>
              <a:t>especie</a:t>
            </a:r>
            <a:r>
              <a:rPr lang="en-US" dirty="0">
                <a:solidFill>
                  <a:schemeClr val="tx1"/>
                </a:solidFill>
              </a:rPr>
              <a:t> </a:t>
            </a:r>
            <a:r>
              <a:rPr lang="en-US" dirty="0" err="1">
                <a:solidFill>
                  <a:schemeClr val="tx1"/>
                </a:solidFill>
              </a:rPr>
              <a:t>química</a:t>
            </a:r>
            <a:r>
              <a:rPr lang="en-US" dirty="0">
                <a:solidFill>
                  <a:schemeClr val="tx1"/>
                </a:solidFill>
              </a:rPr>
              <a:t> </a:t>
            </a:r>
            <a:r>
              <a:rPr lang="en-US" dirty="0" err="1">
                <a:solidFill>
                  <a:schemeClr val="tx1"/>
                </a:solidFill>
              </a:rPr>
              <a:t>existe</a:t>
            </a:r>
            <a:r>
              <a:rPr lang="en-US" dirty="0">
                <a:solidFill>
                  <a:schemeClr val="tx1"/>
                </a:solidFill>
              </a:rPr>
              <a:t>.</a:t>
            </a:r>
          </a:p>
          <a:p>
            <a:pPr>
              <a:lnSpc>
                <a:spcPct val="80000"/>
              </a:lnSpc>
              <a:spcAft>
                <a:spcPct val="100000"/>
              </a:spcAft>
              <a:buFont typeface="Wingdings" pitchFamily="2" charset="2"/>
              <a:buNone/>
            </a:pPr>
            <a:r>
              <a:rPr lang="en-US" b="1" i="1" dirty="0" smtClean="0">
                <a:solidFill>
                  <a:schemeClr val="tx1"/>
                </a:solidFill>
              </a:rPr>
              <a:t>   La </a:t>
            </a:r>
            <a:r>
              <a:rPr lang="en-US" b="1" i="1" dirty="0">
                <a:solidFill>
                  <a:schemeClr val="tx1"/>
                </a:solidFill>
              </a:rPr>
              <a:t>forma de las </a:t>
            </a:r>
            <a:r>
              <a:rPr lang="en-US" b="1" i="1" dirty="0" err="1">
                <a:solidFill>
                  <a:schemeClr val="tx1"/>
                </a:solidFill>
              </a:rPr>
              <a:t>moléculas</a:t>
            </a:r>
            <a:r>
              <a:rPr lang="en-US" b="1" i="1" dirty="0">
                <a:solidFill>
                  <a:schemeClr val="tx1"/>
                </a:solidFill>
              </a:rPr>
              <a:t> </a:t>
            </a:r>
            <a:r>
              <a:rPr lang="en-US" b="1" i="1" dirty="0" err="1">
                <a:solidFill>
                  <a:schemeClr val="tx1"/>
                </a:solidFill>
              </a:rPr>
              <a:t>está</a:t>
            </a:r>
            <a:r>
              <a:rPr lang="en-US" b="1" i="1" dirty="0">
                <a:solidFill>
                  <a:schemeClr val="tx1"/>
                </a:solidFill>
              </a:rPr>
              <a:t> </a:t>
            </a:r>
            <a:r>
              <a:rPr lang="en-US" b="1" i="1" dirty="0" err="1">
                <a:solidFill>
                  <a:schemeClr val="tx1"/>
                </a:solidFill>
              </a:rPr>
              <a:t>determinada</a:t>
            </a:r>
            <a:r>
              <a:rPr lang="en-US" b="1" i="1" dirty="0">
                <a:solidFill>
                  <a:schemeClr val="tx1"/>
                </a:solidFill>
              </a:rPr>
              <a:t> </a:t>
            </a:r>
            <a:r>
              <a:rPr lang="en-US" b="1" i="1" dirty="0" err="1">
                <a:solidFill>
                  <a:schemeClr val="tx1"/>
                </a:solidFill>
              </a:rPr>
              <a:t>por</a:t>
            </a:r>
            <a:r>
              <a:rPr lang="en-US" b="1" i="1" dirty="0">
                <a:solidFill>
                  <a:schemeClr val="tx1"/>
                </a:solidFill>
              </a:rPr>
              <a:t> </a:t>
            </a:r>
            <a:r>
              <a:rPr lang="en-US" b="1" i="1" dirty="0" err="1">
                <a:solidFill>
                  <a:schemeClr val="tx1"/>
                </a:solidFill>
              </a:rPr>
              <a:t>los</a:t>
            </a:r>
            <a:r>
              <a:rPr lang="en-US" b="1" i="1" dirty="0">
                <a:solidFill>
                  <a:schemeClr val="tx1"/>
                </a:solidFill>
              </a:rPr>
              <a:t> </a:t>
            </a:r>
            <a:r>
              <a:rPr lang="en-US" b="1" i="1" dirty="0" err="1">
                <a:solidFill>
                  <a:schemeClr val="tx1"/>
                </a:solidFill>
              </a:rPr>
              <a:t>ángulos</a:t>
            </a:r>
            <a:r>
              <a:rPr lang="en-US" b="1" i="1" dirty="0">
                <a:solidFill>
                  <a:schemeClr val="tx1"/>
                </a:solidFill>
              </a:rPr>
              <a:t> de enlace.</a:t>
            </a:r>
          </a:p>
          <a:p>
            <a:pPr marL="274638" indent="12700" algn="just">
              <a:spcAft>
                <a:spcPct val="100000"/>
              </a:spcAft>
              <a:buFont typeface="Wingdings" pitchFamily="2" charset="2"/>
              <a:buNone/>
            </a:pPr>
            <a:r>
              <a:rPr lang="en-US" dirty="0" err="1" smtClean="0">
                <a:solidFill>
                  <a:schemeClr val="tx1"/>
                </a:solidFill>
              </a:rPr>
              <a:t>Ejemplo</a:t>
            </a:r>
            <a:r>
              <a:rPr lang="en-US" dirty="0">
                <a:solidFill>
                  <a:schemeClr val="tx1"/>
                </a:solidFill>
              </a:rPr>
              <a:t>: </a:t>
            </a:r>
            <a:r>
              <a:rPr lang="en-US" dirty="0" err="1">
                <a:solidFill>
                  <a:schemeClr val="tx1"/>
                </a:solidFill>
              </a:rPr>
              <a:t>molécula</a:t>
            </a:r>
            <a:r>
              <a:rPr lang="en-US" dirty="0">
                <a:solidFill>
                  <a:schemeClr val="tx1"/>
                </a:solidFill>
              </a:rPr>
              <a:t> de CCl</a:t>
            </a:r>
            <a:r>
              <a:rPr lang="en-US" baseline="-25000" dirty="0">
                <a:solidFill>
                  <a:schemeClr val="tx1"/>
                </a:solidFill>
              </a:rPr>
              <a:t>4</a:t>
            </a:r>
            <a:r>
              <a:rPr lang="en-US" dirty="0">
                <a:solidFill>
                  <a:schemeClr val="tx1"/>
                </a:solidFill>
              </a:rPr>
              <a:t>, </a:t>
            </a:r>
            <a:r>
              <a:rPr lang="en-US" dirty="0" err="1">
                <a:solidFill>
                  <a:schemeClr val="tx1"/>
                </a:solidFill>
              </a:rPr>
              <a:t>experimentalmente</a:t>
            </a:r>
            <a:r>
              <a:rPr lang="en-US" dirty="0">
                <a:solidFill>
                  <a:schemeClr val="tx1"/>
                </a:solidFill>
              </a:rPr>
              <a:t> se </a:t>
            </a:r>
            <a:r>
              <a:rPr lang="en-US" dirty="0" err="1">
                <a:solidFill>
                  <a:schemeClr val="tx1"/>
                </a:solidFill>
              </a:rPr>
              <a:t>encuentra</a:t>
            </a:r>
            <a:r>
              <a:rPr lang="en-US" dirty="0">
                <a:solidFill>
                  <a:schemeClr val="tx1"/>
                </a:solidFill>
              </a:rPr>
              <a:t> que </a:t>
            </a:r>
            <a:r>
              <a:rPr lang="en-US" dirty="0" err="1">
                <a:solidFill>
                  <a:schemeClr val="tx1"/>
                </a:solidFill>
              </a:rPr>
              <a:t>los</a:t>
            </a:r>
            <a:r>
              <a:rPr lang="en-US" dirty="0">
                <a:solidFill>
                  <a:schemeClr val="tx1"/>
                </a:solidFill>
              </a:rPr>
              <a:t> </a:t>
            </a:r>
            <a:r>
              <a:rPr lang="en-US" dirty="0" err="1">
                <a:solidFill>
                  <a:schemeClr val="tx1"/>
                </a:solidFill>
              </a:rPr>
              <a:t>ángulos</a:t>
            </a:r>
            <a:r>
              <a:rPr lang="en-US" dirty="0">
                <a:solidFill>
                  <a:schemeClr val="tx1"/>
                </a:solidFill>
              </a:rPr>
              <a:t> de enlace Cl-C-Cl son </a:t>
            </a:r>
            <a:r>
              <a:rPr lang="en-US" dirty="0" err="1">
                <a:solidFill>
                  <a:schemeClr val="tx1"/>
                </a:solidFill>
              </a:rPr>
              <a:t>todos</a:t>
            </a:r>
            <a:r>
              <a:rPr lang="en-US" dirty="0">
                <a:solidFill>
                  <a:schemeClr val="tx1"/>
                </a:solidFill>
              </a:rPr>
              <a:t> </a:t>
            </a:r>
            <a:r>
              <a:rPr lang="en-US" dirty="0" err="1">
                <a:solidFill>
                  <a:schemeClr val="tx1"/>
                </a:solidFill>
              </a:rPr>
              <a:t>iguales</a:t>
            </a:r>
            <a:r>
              <a:rPr lang="en-US" dirty="0">
                <a:solidFill>
                  <a:schemeClr val="tx1"/>
                </a:solidFill>
              </a:rPr>
              <a:t> y de 109,5° </a:t>
            </a:r>
            <a:r>
              <a:rPr lang="en-US" dirty="0" smtClean="0">
                <a:solidFill>
                  <a:schemeClr val="tx1"/>
                </a:solidFill>
              </a:rPr>
              <a:t>  </a:t>
            </a:r>
          </a:p>
          <a:p>
            <a:pPr>
              <a:spcAft>
                <a:spcPct val="100000"/>
              </a:spcAft>
              <a:buFont typeface="Wingdings" pitchFamily="2" charset="2"/>
              <a:buNone/>
            </a:pPr>
            <a:r>
              <a:rPr lang="en-US" dirty="0" smtClean="0">
                <a:solidFill>
                  <a:schemeClr val="tx1"/>
                </a:solidFill>
              </a:rPr>
              <a:t>   </a:t>
            </a:r>
            <a:r>
              <a:rPr lang="en-US" dirty="0">
                <a:solidFill>
                  <a:schemeClr val="tx1"/>
                </a:solidFill>
              </a:rPr>
              <a:t>¿</a:t>
            </a:r>
            <a:r>
              <a:rPr lang="en-US" dirty="0" err="1">
                <a:solidFill>
                  <a:schemeClr val="tx1"/>
                </a:solidFill>
              </a:rPr>
              <a:t>Puede</a:t>
            </a:r>
            <a:r>
              <a:rPr lang="en-US" dirty="0">
                <a:solidFill>
                  <a:schemeClr val="tx1"/>
                </a:solidFill>
              </a:rPr>
              <a:t> </a:t>
            </a:r>
            <a:r>
              <a:rPr lang="en-US" dirty="0" err="1">
                <a:solidFill>
                  <a:schemeClr val="tx1"/>
                </a:solidFill>
              </a:rPr>
              <a:t>ser</a:t>
            </a:r>
            <a:r>
              <a:rPr lang="en-US" dirty="0">
                <a:solidFill>
                  <a:schemeClr val="tx1"/>
                </a:solidFill>
              </a:rPr>
              <a:t> </a:t>
            </a:r>
            <a:r>
              <a:rPr lang="en-US" dirty="0" err="1">
                <a:solidFill>
                  <a:schemeClr val="tx1"/>
                </a:solidFill>
              </a:rPr>
              <a:t>plana</a:t>
            </a:r>
            <a:r>
              <a:rPr lang="en-US" dirty="0">
                <a:solidFill>
                  <a:schemeClr val="tx1"/>
                </a:solidFill>
              </a:rPr>
              <a:t> la </a:t>
            </a:r>
            <a:r>
              <a:rPr lang="en-US" dirty="0" err="1">
                <a:solidFill>
                  <a:schemeClr val="tx1"/>
                </a:solidFill>
              </a:rPr>
              <a:t>molécula</a:t>
            </a:r>
            <a:r>
              <a:rPr lang="en-US" dirty="0">
                <a:solidFill>
                  <a:schemeClr val="tx1"/>
                </a:solidFill>
              </a:rPr>
              <a:t> de CCl</a:t>
            </a:r>
            <a:r>
              <a:rPr lang="en-US" baseline="-25000" dirty="0">
                <a:solidFill>
                  <a:schemeClr val="tx1"/>
                </a:solidFill>
              </a:rPr>
              <a:t>4</a:t>
            </a:r>
            <a:r>
              <a:rPr lang="en-US" dirty="0">
                <a:solidFill>
                  <a:schemeClr val="tx1"/>
                </a:solidFill>
              </a:rPr>
              <a:t>?</a:t>
            </a:r>
          </a:p>
        </p:txBody>
      </p:sp>
      <p:pic>
        <p:nvPicPr>
          <p:cNvPr id="4" name="Picture 4" descr="Fg09_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4211959" y="5825202"/>
            <a:ext cx="2880321" cy="103252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5154769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669"/>
          <a:stretch/>
        </p:blipFill>
        <p:spPr bwMode="auto">
          <a:xfrm>
            <a:off x="321062" y="1628800"/>
            <a:ext cx="8571417" cy="4942596"/>
          </a:xfrm>
          <a:prstGeom prst="rect">
            <a:avLst/>
          </a:prstGeom>
          <a:solidFill>
            <a:schemeClr val="accent2">
              <a:lumMod val="20000"/>
              <a:lumOff val="80000"/>
            </a:schemeClr>
          </a:solidFill>
          <a:ln>
            <a:noFill/>
          </a:ln>
          <a:effectLst/>
          <a:extLst/>
        </p:spPr>
      </p:pic>
    </p:spTree>
    <p:extLst>
      <p:ext uri="{BB962C8B-B14F-4D97-AF65-F5344CB8AC3E}">
        <p14:creationId xmlns:p14="http://schemas.microsoft.com/office/powerpoint/2010/main" xmlns="" val="1299922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6"/>
            <a:ext cx="8253152" cy="4608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Tree>
    <p:extLst>
      <p:ext uri="{BB962C8B-B14F-4D97-AF65-F5344CB8AC3E}">
        <p14:creationId xmlns:p14="http://schemas.microsoft.com/office/powerpoint/2010/main" xmlns="" val="20904917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5"/>
            <a:ext cx="8280920" cy="48939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Tree>
    <p:extLst>
      <p:ext uri="{BB962C8B-B14F-4D97-AF65-F5344CB8AC3E}">
        <p14:creationId xmlns:p14="http://schemas.microsoft.com/office/powerpoint/2010/main" xmlns="" val="1049475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54274" name="Picture 2"/>
          <p:cNvPicPr>
            <a:picLocks noChangeAspect="1" noChangeArrowheads="1"/>
          </p:cNvPicPr>
          <p:nvPr/>
        </p:nvPicPr>
        <p:blipFill>
          <a:blip r:embed="rId2" cstate="print"/>
          <a:srcRect/>
          <a:stretch>
            <a:fillRect/>
          </a:stretch>
        </p:blipFill>
        <p:spPr bwMode="auto">
          <a:xfrm>
            <a:off x="467543" y="2996952"/>
            <a:ext cx="8069317" cy="2520280"/>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rot="60000">
            <a:off x="341138" y="618756"/>
            <a:ext cx="8048592" cy="2088232"/>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628800"/>
            <a:ext cx="8301451" cy="498499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2"/>
          <p:cNvSpPr>
            <a:spLocks noGrp="1" noChangeArrowheads="1"/>
          </p:cNvSpPr>
          <p:nvPr>
            <p:ph type="title"/>
          </p:nvPr>
        </p:nvSpPr>
        <p:spPr>
          <a:xfrm>
            <a:off x="426128" y="408372"/>
            <a:ext cx="8260672" cy="1039427"/>
          </a:xfrm>
        </p:spPr>
        <p:txBody>
          <a:bodyPr>
            <a:normAutofit/>
          </a:bodyPr>
          <a:lstStyle/>
          <a:p>
            <a:r>
              <a:rPr lang="es-MX" sz="3400" dirty="0" smtClean="0">
                <a:solidFill>
                  <a:schemeClr val="accent2"/>
                </a:solidFill>
                <a:latin typeface="Tahoma" pitchFamily="34" charset="0"/>
              </a:rPr>
              <a:t>estructuras </a:t>
            </a:r>
            <a:r>
              <a:rPr lang="es-MX" sz="3400" dirty="0">
                <a:solidFill>
                  <a:schemeClr val="accent2"/>
                </a:solidFill>
                <a:latin typeface="Tahoma" pitchFamily="34" charset="0"/>
              </a:rPr>
              <a:t>de </a:t>
            </a:r>
            <a:r>
              <a:rPr lang="es-MX" sz="3400" dirty="0" smtClean="0">
                <a:solidFill>
                  <a:schemeClr val="accent2"/>
                </a:solidFill>
                <a:latin typeface="Tahoma" pitchFamily="34" charset="0"/>
              </a:rPr>
              <a:t>las moléculas</a:t>
            </a:r>
            <a:endParaRPr lang="es-ES" sz="3400" dirty="0">
              <a:solidFill>
                <a:schemeClr val="accent2"/>
              </a:solidFill>
              <a:latin typeface="Tahoma" pitchFamily="34" charset="0"/>
            </a:endParaRPr>
          </a:p>
        </p:txBody>
      </p:sp>
      <p:sp>
        <p:nvSpPr>
          <p:cNvPr id="4" name="3 CuadroTexto"/>
          <p:cNvSpPr txBox="1"/>
          <p:nvPr/>
        </p:nvSpPr>
        <p:spPr>
          <a:xfrm>
            <a:off x="3563888" y="3717032"/>
            <a:ext cx="1224136" cy="276999"/>
          </a:xfrm>
          <a:prstGeom prst="rect">
            <a:avLst/>
          </a:prstGeom>
          <a:noFill/>
        </p:spPr>
        <p:txBody>
          <a:bodyPr wrap="square" rtlCol="0">
            <a:spAutoFit/>
          </a:bodyPr>
          <a:lstStyle/>
          <a:p>
            <a:r>
              <a:rPr lang="es-PE" sz="1200" dirty="0" smtClean="0"/>
              <a:t>Balancín</a:t>
            </a:r>
            <a:endParaRPr lang="es-PE" sz="1200" dirty="0"/>
          </a:p>
        </p:txBody>
      </p:sp>
    </p:spTree>
    <p:extLst>
      <p:ext uri="{BB962C8B-B14F-4D97-AF65-F5344CB8AC3E}">
        <p14:creationId xmlns:p14="http://schemas.microsoft.com/office/powerpoint/2010/main" xmlns="" val="525641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332656"/>
            <a:ext cx="8568952" cy="6305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22614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4392488" cy="32346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726" y="3639349"/>
            <a:ext cx="8226722" cy="307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45496" y="1566784"/>
            <a:ext cx="4298504" cy="2088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115171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075"/>
          <a:stretch/>
        </p:blipFill>
        <p:spPr bwMode="auto">
          <a:xfrm>
            <a:off x="288300" y="1556792"/>
            <a:ext cx="8604180" cy="51950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Tree>
    <p:extLst>
      <p:ext uri="{BB962C8B-B14F-4D97-AF65-F5344CB8AC3E}">
        <p14:creationId xmlns:p14="http://schemas.microsoft.com/office/powerpoint/2010/main" xmlns="" val="5481648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a:xfrm>
            <a:off x="323528" y="980728"/>
            <a:ext cx="1522512" cy="524272"/>
          </a:xfrm>
        </p:spPr>
        <p:txBody>
          <a:bodyPr/>
          <a:lstStyle/>
          <a:p>
            <a:pPr marL="114300" indent="0">
              <a:buNone/>
            </a:pPr>
            <a:r>
              <a:rPr lang="es-PE" b="1" dirty="0" smtClean="0">
                <a:solidFill>
                  <a:srgbClr val="370ADE"/>
                </a:solidFill>
              </a:rPr>
              <a:t>1) AX</a:t>
            </a:r>
            <a:r>
              <a:rPr lang="es-PE" b="1" baseline="-25000" dirty="0" smtClean="0">
                <a:solidFill>
                  <a:srgbClr val="370ADE"/>
                </a:solidFill>
              </a:rPr>
              <a:t>2</a:t>
            </a:r>
            <a:endParaRPr lang="es-PE" b="1" baseline="-25000" dirty="0">
              <a:solidFill>
                <a:srgbClr val="370ADE"/>
              </a:solidFill>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68"/>
          <a:stretch/>
        </p:blipFill>
        <p:spPr bwMode="auto">
          <a:xfrm>
            <a:off x="179512" y="1556792"/>
            <a:ext cx="8640960" cy="50857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476532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281"/>
          <a:stretch/>
        </p:blipFill>
        <p:spPr bwMode="auto">
          <a:xfrm>
            <a:off x="251520" y="1556792"/>
            <a:ext cx="8640960" cy="50802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2304256" cy="524272"/>
          </a:xfrm>
        </p:spPr>
        <p:txBody>
          <a:bodyPr>
            <a:normAutofit/>
          </a:bodyPr>
          <a:lstStyle/>
          <a:p>
            <a:pPr marL="114300" indent="0">
              <a:buNone/>
            </a:pPr>
            <a:r>
              <a:rPr lang="es-PE" b="1" dirty="0">
                <a:solidFill>
                  <a:srgbClr val="370ADE"/>
                </a:solidFill>
              </a:rPr>
              <a:t>2) </a:t>
            </a:r>
            <a:r>
              <a:rPr lang="es-PE" b="1" dirty="0" smtClean="0">
                <a:solidFill>
                  <a:srgbClr val="370ADE"/>
                </a:solidFill>
              </a:rPr>
              <a:t>AX</a:t>
            </a:r>
            <a:r>
              <a:rPr lang="es-PE" b="1" baseline="-25000" dirty="0">
                <a:solidFill>
                  <a:srgbClr val="370ADE"/>
                </a:solidFill>
              </a:rPr>
              <a:t>3</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19448038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183"/>
          <a:stretch/>
        </p:blipFill>
        <p:spPr bwMode="auto">
          <a:xfrm>
            <a:off x="323528" y="1479848"/>
            <a:ext cx="8568952" cy="5214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2304256"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Font typeface="Arial" pitchFamily="34" charset="0"/>
              <a:buNone/>
            </a:pPr>
            <a:r>
              <a:rPr lang="es-PE" b="1" smtClean="0">
                <a:solidFill>
                  <a:srgbClr val="370ADE"/>
                </a:solidFill>
              </a:rPr>
              <a:t>2) AX</a:t>
            </a:r>
            <a:r>
              <a:rPr lang="es-PE" b="1" baseline="-25000" smtClean="0">
                <a:solidFill>
                  <a:srgbClr val="370ADE"/>
                </a:solidFill>
              </a:rPr>
              <a:t>3 </a:t>
            </a:r>
            <a:r>
              <a:rPr lang="es-PE" b="1" smtClean="0">
                <a:solidFill>
                  <a:srgbClr val="370ADE"/>
                </a:solidFill>
              </a:rPr>
              <a:t>ó AX</a:t>
            </a:r>
            <a:r>
              <a:rPr lang="es-PE" b="1" baseline="-25000" smtClean="0">
                <a:solidFill>
                  <a:srgbClr val="370ADE"/>
                </a:solidFill>
              </a:rPr>
              <a:t>2</a:t>
            </a:r>
            <a:r>
              <a:rPr lang="es-PE" b="1" smtClean="0">
                <a:solidFill>
                  <a:srgbClr val="370ADE"/>
                </a:solidFill>
              </a:rPr>
              <a:t>E</a:t>
            </a:r>
            <a:r>
              <a:rPr lang="es-PE" b="1" baseline="-2500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31300080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506"/>
          <a:stretch/>
        </p:blipFill>
        <p:spPr bwMode="auto">
          <a:xfrm>
            <a:off x="323528" y="1484784"/>
            <a:ext cx="8352928" cy="5292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2304256" cy="524272"/>
          </a:xfrm>
        </p:spPr>
        <p:txBody>
          <a:bodyPr>
            <a:normAutofit/>
          </a:bodyPr>
          <a:lstStyle/>
          <a:p>
            <a:pPr marL="114300" indent="0">
              <a:buNone/>
            </a:pPr>
            <a:r>
              <a:rPr lang="es-PE" b="1" dirty="0">
                <a:solidFill>
                  <a:srgbClr val="370ADE"/>
                </a:solidFill>
              </a:rPr>
              <a:t>2) </a:t>
            </a:r>
            <a:r>
              <a:rPr lang="es-PE" b="1" dirty="0" smtClean="0">
                <a:solidFill>
                  <a:srgbClr val="370ADE"/>
                </a:solidFill>
              </a:rPr>
              <a:t>AX</a:t>
            </a:r>
            <a:r>
              <a:rPr lang="es-PE" b="1" baseline="-25000" dirty="0">
                <a:solidFill>
                  <a:srgbClr val="370ADE"/>
                </a:solidFill>
              </a:rPr>
              <a:t>3</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8142843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103"/>
          <a:stretch/>
        </p:blipFill>
        <p:spPr bwMode="auto">
          <a:xfrm>
            <a:off x="251520" y="1484784"/>
            <a:ext cx="8568952" cy="5073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4896544" cy="524272"/>
          </a:xfrm>
        </p:spPr>
        <p:txBody>
          <a:bodyPr>
            <a:normAutofit/>
          </a:bodyPr>
          <a:lstStyle/>
          <a:p>
            <a:pPr marL="114300" indent="0">
              <a:buNone/>
            </a:pPr>
            <a:r>
              <a:rPr lang="es-PE" b="1" dirty="0" smtClean="0">
                <a:solidFill>
                  <a:srgbClr val="370ADE"/>
                </a:solidFill>
              </a:rPr>
              <a:t>3) AX</a:t>
            </a:r>
            <a:r>
              <a:rPr lang="es-PE" b="1" baseline="-25000" dirty="0">
                <a:solidFill>
                  <a:srgbClr val="370ADE"/>
                </a:solidFill>
              </a:rPr>
              <a:t>4</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3</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2   </a:t>
            </a:r>
          </a:p>
        </p:txBody>
      </p:sp>
    </p:spTree>
    <p:extLst>
      <p:ext uri="{BB962C8B-B14F-4D97-AF65-F5344CB8AC3E}">
        <p14:creationId xmlns:p14="http://schemas.microsoft.com/office/powerpoint/2010/main" xmlns="" val="3982772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719"/>
          <a:stretch/>
        </p:blipFill>
        <p:spPr bwMode="auto">
          <a:xfrm>
            <a:off x="287782" y="1519326"/>
            <a:ext cx="8604697" cy="5061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Font typeface="Arial" pitchFamily="34" charset="0"/>
              <a:buNone/>
            </a:pPr>
            <a:r>
              <a:rPr lang="es-PE" b="1" smtClean="0">
                <a:solidFill>
                  <a:srgbClr val="370ADE"/>
                </a:solidFill>
              </a:rPr>
              <a:t>3) AX</a:t>
            </a:r>
            <a:r>
              <a:rPr lang="es-PE" b="1" baseline="-25000" smtClean="0">
                <a:solidFill>
                  <a:srgbClr val="370ADE"/>
                </a:solidFill>
              </a:rPr>
              <a:t>4 </a:t>
            </a:r>
            <a:r>
              <a:rPr lang="es-PE" b="1" smtClean="0">
                <a:solidFill>
                  <a:srgbClr val="370ADE"/>
                </a:solidFill>
              </a:rPr>
              <a:t>ó AX</a:t>
            </a:r>
            <a:r>
              <a:rPr lang="es-PE" b="1" baseline="-25000" smtClean="0">
                <a:solidFill>
                  <a:srgbClr val="370ADE"/>
                </a:solidFill>
              </a:rPr>
              <a:t>3</a:t>
            </a:r>
            <a:r>
              <a:rPr lang="es-PE" b="1" smtClean="0">
                <a:solidFill>
                  <a:srgbClr val="370ADE"/>
                </a:solidFill>
              </a:rPr>
              <a:t>E  ó AX</a:t>
            </a:r>
            <a:r>
              <a:rPr lang="es-PE" b="1" baseline="-25000" smtClean="0">
                <a:solidFill>
                  <a:srgbClr val="370ADE"/>
                </a:solidFill>
              </a:rPr>
              <a:t>2</a:t>
            </a:r>
            <a:r>
              <a:rPr lang="es-PE" b="1" smtClean="0">
                <a:solidFill>
                  <a:srgbClr val="370ADE"/>
                </a:solidFill>
              </a:rPr>
              <a:t>E</a:t>
            </a:r>
            <a:r>
              <a:rPr lang="es-PE" b="1" baseline="-25000" smtClean="0">
                <a:solidFill>
                  <a:srgbClr val="370ADE"/>
                </a:solidFill>
              </a:rPr>
              <a:t>2   </a:t>
            </a:r>
            <a:endParaRPr lang="es-PE" b="1" baseline="-25000" dirty="0">
              <a:solidFill>
                <a:srgbClr val="370ADE"/>
              </a:solidFill>
            </a:endParaRPr>
          </a:p>
        </p:txBody>
      </p:sp>
    </p:spTree>
    <p:extLst>
      <p:ext uri="{BB962C8B-B14F-4D97-AF65-F5344CB8AC3E}">
        <p14:creationId xmlns:p14="http://schemas.microsoft.com/office/powerpoint/2010/main" xmlns="" val="36369252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712"/>
          <a:stretch/>
        </p:blipFill>
        <p:spPr bwMode="auto">
          <a:xfrm>
            <a:off x="290641" y="1505000"/>
            <a:ext cx="8604193" cy="46241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261085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134"/>
          <a:stretch/>
        </p:blipFill>
        <p:spPr bwMode="auto">
          <a:xfrm>
            <a:off x="239042" y="1524007"/>
            <a:ext cx="8653438" cy="5080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2480923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16631"/>
            <a:ext cx="8496944" cy="6559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55112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440" b="2288"/>
          <a:stretch/>
        </p:blipFill>
        <p:spPr bwMode="auto">
          <a:xfrm>
            <a:off x="279592" y="1505001"/>
            <a:ext cx="8568952" cy="5114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34735954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52600"/>
            <a:ext cx="8291264" cy="4373563"/>
          </a:xfrm>
        </p:spPr>
        <p:txBody>
          <a:bodyPr/>
          <a:lstStyle/>
          <a:p>
            <a:endParaRPr lang="es-PE"/>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253"/>
          <a:stretch/>
        </p:blipFill>
        <p:spPr bwMode="auto">
          <a:xfrm>
            <a:off x="323528" y="1483063"/>
            <a:ext cx="8424936" cy="5109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smtClean="0">
                <a:solidFill>
                  <a:srgbClr val="370ADE"/>
                </a:solidFill>
              </a:rPr>
              <a:t>5) AX</a:t>
            </a:r>
            <a:r>
              <a:rPr lang="es-PE" b="1" baseline="-25000" dirty="0" smtClean="0">
                <a:solidFill>
                  <a:srgbClr val="370ADE"/>
                </a:solidFill>
              </a:rPr>
              <a:t>6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5</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4</a:t>
            </a:r>
            <a:r>
              <a:rPr lang="es-PE" b="1" dirty="0" smtClean="0">
                <a:solidFill>
                  <a:srgbClr val="370ADE"/>
                </a:solidFill>
              </a:rPr>
              <a:t>E</a:t>
            </a:r>
            <a:r>
              <a:rPr lang="es-PE" b="1" baseline="-25000" dirty="0" smtClean="0">
                <a:solidFill>
                  <a:srgbClr val="370ADE"/>
                </a:solidFill>
              </a:rPr>
              <a:t>2</a:t>
            </a:r>
            <a:endParaRPr lang="es-PE" b="1" baseline="-25000" dirty="0">
              <a:solidFill>
                <a:srgbClr val="370ADE"/>
              </a:solidFill>
            </a:endParaRPr>
          </a:p>
        </p:txBody>
      </p:sp>
    </p:spTree>
    <p:extLst>
      <p:ext uri="{BB962C8B-B14F-4D97-AF65-F5344CB8AC3E}">
        <p14:creationId xmlns:p14="http://schemas.microsoft.com/office/powerpoint/2010/main" xmlns="" val="1686664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7"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smtClean="0">
                <a:solidFill>
                  <a:srgbClr val="370ADE"/>
                </a:solidFill>
              </a:rPr>
              <a:t>5) AX</a:t>
            </a:r>
            <a:r>
              <a:rPr lang="es-PE" b="1" baseline="-25000" dirty="0" smtClean="0">
                <a:solidFill>
                  <a:srgbClr val="370ADE"/>
                </a:solidFill>
              </a:rPr>
              <a:t>6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5</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4</a:t>
            </a:r>
            <a:r>
              <a:rPr lang="es-PE" b="1" dirty="0" smtClean="0">
                <a:solidFill>
                  <a:srgbClr val="370ADE"/>
                </a:solidFill>
              </a:rPr>
              <a:t>E</a:t>
            </a:r>
            <a:r>
              <a:rPr lang="es-PE" b="1" baseline="-25000" dirty="0" smtClean="0">
                <a:solidFill>
                  <a:srgbClr val="370ADE"/>
                </a:solidFill>
              </a:rPr>
              <a:t>2</a:t>
            </a:r>
            <a:endParaRPr lang="es-PE" b="1" baseline="-25000" dirty="0">
              <a:solidFill>
                <a:srgbClr val="370ADE"/>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505000"/>
            <a:ext cx="8572500" cy="50203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721642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PE" cap="none" dirty="0"/>
              <a:t>U</a:t>
            </a:r>
            <a:r>
              <a:rPr lang="es-PE" cap="none" dirty="0" smtClean="0"/>
              <a:t>so de la teoría de RPECV para determinar la forma molecular</a:t>
            </a:r>
            <a:endParaRPr lang="es-PE" cap="none" dirty="0"/>
          </a:p>
        </p:txBody>
      </p:sp>
      <p:sp>
        <p:nvSpPr>
          <p:cNvPr id="3" name="2 Marcador de contenido"/>
          <p:cNvSpPr>
            <a:spLocks noGrp="1"/>
          </p:cNvSpPr>
          <p:nvPr>
            <p:ph idx="1"/>
          </p:nvPr>
        </p:nvSpPr>
        <p:spPr/>
        <p:txBody>
          <a:bodyPr/>
          <a:lstStyle/>
          <a:p>
            <a:endParaRPr lang="es-PE" dirty="0"/>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56"/>
          <a:stretch/>
        </p:blipFill>
        <p:spPr bwMode="auto">
          <a:xfrm>
            <a:off x="251520" y="1480708"/>
            <a:ext cx="8568952" cy="4784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63727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352928" cy="6466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545086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260647"/>
            <a:ext cx="8064896" cy="633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85649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420663"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18519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404664"/>
            <a:ext cx="8260672" cy="1039427"/>
          </a:xfrm>
        </p:spPr>
        <p:txBody>
          <a:bodyPr/>
          <a:lstStyle/>
          <a:p>
            <a:pPr algn="l"/>
            <a:r>
              <a:rPr lang="es-PE" dirty="0" smtClean="0"/>
              <a:t>Pasos: </a:t>
            </a:r>
            <a:endParaRPr lang="es-PE"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20072" y="218840"/>
            <a:ext cx="3744416" cy="6391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51720" y="232005"/>
            <a:ext cx="2952328" cy="64575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631843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Ejercicios</a:t>
            </a:r>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6"/>
            <a:ext cx="8135879" cy="4104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85560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38212"/>
            <a:ext cx="8260672" cy="1039427"/>
          </a:xfrm>
        </p:spPr>
        <p:txBody>
          <a:bodyPr/>
          <a:lstStyle/>
          <a:p>
            <a:r>
              <a:rPr lang="es-PE" smtClean="0"/>
              <a:t>Respuestas</a:t>
            </a:r>
            <a:endParaRPr lang="es-PE"/>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1164937"/>
            <a:ext cx="7776864" cy="54005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940445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7"/>
            <a:ext cx="8640960" cy="6049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61786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548680"/>
            <a:ext cx="7682140"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75054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244408" cy="633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4721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95288" y="404813"/>
            <a:ext cx="8748712" cy="576262"/>
          </a:xfrm>
        </p:spPr>
        <p:txBody>
          <a:bodyPr>
            <a:noAutofit/>
          </a:bodyPr>
          <a:lstStyle/>
          <a:p>
            <a:r>
              <a:rPr lang="es-ES_tradnl" sz="2400" dirty="0">
                <a:solidFill>
                  <a:srgbClr val="FF311B"/>
                </a:solidFill>
              </a:rPr>
              <a:t>Polaridad en moléculas covalentes. Momento dipolar.</a:t>
            </a:r>
          </a:p>
        </p:txBody>
      </p:sp>
      <p:sp>
        <p:nvSpPr>
          <p:cNvPr id="26627" name="Rectangle 3"/>
          <p:cNvSpPr>
            <a:spLocks noGrp="1" noChangeArrowheads="1"/>
          </p:cNvSpPr>
          <p:nvPr>
            <p:ph type="body" idx="1"/>
          </p:nvPr>
        </p:nvSpPr>
        <p:spPr>
          <a:xfrm>
            <a:off x="251520" y="1052736"/>
            <a:ext cx="8640960" cy="4103662"/>
          </a:xfrm>
          <a:solidFill>
            <a:schemeClr val="accent1">
              <a:lumMod val="20000"/>
              <a:lumOff val="80000"/>
            </a:schemeClr>
          </a:solidFill>
          <a:ln/>
          <a:extLst/>
        </p:spPr>
        <p:txBody>
          <a:bodyPr>
            <a:normAutofit/>
          </a:bodyPr>
          <a:lstStyle/>
          <a:p>
            <a:pPr algn="just">
              <a:lnSpc>
                <a:spcPct val="90000"/>
              </a:lnSpc>
            </a:pPr>
            <a:r>
              <a:rPr lang="es-ES_tradnl" sz="2100" dirty="0"/>
              <a:t>Cuando los átomos que forman la molécula tienen diferente electronegatividad, hay una distribución asimétrica del par de e</a:t>
            </a:r>
            <a:r>
              <a:rPr lang="es-ES_tradnl" sz="2100" baseline="30000" dirty="0"/>
              <a:t>-</a:t>
            </a:r>
            <a:r>
              <a:rPr lang="es-ES_tradnl" sz="2100" dirty="0"/>
              <a:t> compartidos, por lo que el enlace es </a:t>
            </a:r>
            <a:r>
              <a:rPr lang="es-ES_tradnl" sz="2100" b="1" dirty="0"/>
              <a:t>polar</a:t>
            </a:r>
            <a:r>
              <a:rPr lang="es-ES_tradnl" sz="2100" dirty="0"/>
              <a:t>.</a:t>
            </a:r>
          </a:p>
          <a:p>
            <a:pPr algn="just">
              <a:lnSpc>
                <a:spcPct val="90000"/>
              </a:lnSpc>
            </a:pPr>
            <a:r>
              <a:rPr lang="es-ES_tradnl" sz="2100" dirty="0"/>
              <a:t>En el átomo más electronegativo aparece una carga parcial negativa (</a:t>
            </a:r>
            <a:r>
              <a:rPr lang="el-GR" sz="2100" dirty="0">
                <a:cs typeface="Arial" charset="0"/>
              </a:rPr>
              <a:t>δ</a:t>
            </a:r>
            <a:r>
              <a:rPr lang="es-ES" sz="2100" baseline="30000" dirty="0">
                <a:cs typeface="Arial" charset="0"/>
              </a:rPr>
              <a:t>-</a:t>
            </a:r>
            <a:r>
              <a:rPr lang="es-ES" sz="2100" dirty="0">
                <a:cs typeface="Arial" charset="0"/>
              </a:rPr>
              <a:t>) y sobre el otro una carga parcial positiva (</a:t>
            </a:r>
            <a:r>
              <a:rPr lang="el-GR" sz="2100" dirty="0">
                <a:cs typeface="Arial" charset="0"/>
              </a:rPr>
              <a:t>δ</a:t>
            </a:r>
            <a:r>
              <a:rPr lang="es-ES" sz="2100" baseline="30000" dirty="0">
                <a:cs typeface="Arial" charset="0"/>
              </a:rPr>
              <a:t>+</a:t>
            </a:r>
            <a:r>
              <a:rPr lang="es-ES" sz="2100" dirty="0">
                <a:cs typeface="Arial" charset="0"/>
              </a:rPr>
              <a:t>) y por tanto se forma un dipolo.</a:t>
            </a:r>
          </a:p>
          <a:p>
            <a:pPr algn="ctr">
              <a:lnSpc>
                <a:spcPct val="90000"/>
              </a:lnSpc>
              <a:buFont typeface="Wingdings" pitchFamily="2" charset="2"/>
              <a:buNone/>
            </a:pPr>
            <a:r>
              <a:rPr lang="el-GR" sz="1300" dirty="0">
                <a:cs typeface="Arial" charset="0"/>
              </a:rPr>
              <a:t>δ</a:t>
            </a:r>
            <a:r>
              <a:rPr lang="es-ES" sz="1300" baseline="30000" dirty="0">
                <a:cs typeface="Arial" charset="0"/>
              </a:rPr>
              <a:t>+           </a:t>
            </a:r>
            <a:r>
              <a:rPr lang="es-ES" sz="1300" dirty="0">
                <a:cs typeface="Arial" charset="0"/>
              </a:rPr>
              <a:t> </a:t>
            </a:r>
            <a:r>
              <a:rPr lang="el-GR" sz="1300" dirty="0">
                <a:cs typeface="Arial" charset="0"/>
              </a:rPr>
              <a:t>δ</a:t>
            </a:r>
            <a:r>
              <a:rPr lang="es-ES" sz="1300" baseline="30000" dirty="0">
                <a:cs typeface="Arial" charset="0"/>
              </a:rPr>
              <a:t>-</a:t>
            </a:r>
            <a:endParaRPr lang="es-ES" sz="1300" dirty="0">
              <a:cs typeface="Arial" charset="0"/>
            </a:endParaRPr>
          </a:p>
          <a:p>
            <a:pPr algn="ctr">
              <a:lnSpc>
                <a:spcPct val="90000"/>
              </a:lnSpc>
              <a:buFont typeface="Wingdings" pitchFamily="2" charset="2"/>
              <a:buNone/>
            </a:pPr>
            <a:r>
              <a:rPr lang="es-ES" sz="2800" dirty="0">
                <a:cs typeface="Arial" charset="0"/>
              </a:rPr>
              <a:t>H - Cl</a:t>
            </a:r>
            <a:endParaRPr lang="el-GR" sz="2800" dirty="0">
              <a:cs typeface="Arial" charset="0"/>
            </a:endParaRPr>
          </a:p>
          <a:p>
            <a:pPr algn="just">
              <a:lnSpc>
                <a:spcPct val="90000"/>
              </a:lnSpc>
            </a:pPr>
            <a:r>
              <a:rPr lang="es-ES_tradnl" sz="2100" dirty="0"/>
              <a:t>Cada enlace tiene un momento dipolar “</a:t>
            </a:r>
            <a:r>
              <a:rPr lang="es-ES_tradnl" sz="2100" dirty="0">
                <a:solidFill>
                  <a:schemeClr val="tx2"/>
                </a:solidFill>
                <a:sym typeface="Symbol" pitchFamily="18" charset="2"/>
              </a:rPr>
              <a:t></a:t>
            </a:r>
            <a:r>
              <a:rPr lang="es-ES_tradnl" sz="2100" dirty="0">
                <a:sym typeface="Symbol" pitchFamily="18" charset="2"/>
              </a:rPr>
              <a:t>” </a:t>
            </a:r>
            <a:r>
              <a:rPr lang="es-ES_tradnl" sz="2100" dirty="0"/>
              <a:t>(magnitud vectorial que depende la diferencia de </a:t>
            </a:r>
            <a:r>
              <a:rPr lang="es-ES_tradnl" sz="2100" dirty="0">
                <a:sym typeface="Symbol" pitchFamily="18" charset="2"/>
              </a:rPr>
              <a:t> entre los átomos cuya dirección es la línea que une ambos átomos y cuyo sentido va del menos electronegativo al más electronegativo).</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35896" y="4831457"/>
            <a:ext cx="4536504" cy="20265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2573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0" end="0"/>
                                            </p:txEl>
                                          </p:spTgt>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7">
                                            <p:txEl>
                                              <p:pRg st="1" end="1"/>
                                            </p:txEl>
                                          </p:spTgt>
                                        </p:tgtEl>
                                        <p:attrNameLst>
                                          <p:attrName>style.visibility</p:attrName>
                                        </p:attrNameLst>
                                      </p:cBhvr>
                                      <p:to>
                                        <p:strVal val="visible"/>
                                      </p:to>
                                    </p:set>
                                    <p:anim calcmode="lin" valueType="num">
                                      <p:cBhvr additive="base">
                                        <p:cTn id="13" dur="500" fill="hold"/>
                                        <p:tgtEl>
                                          <p:spTgt spid="266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1" end="1"/>
                                            </p:txEl>
                                          </p:spTgt>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7">
                                            <p:txEl>
                                              <p:pRg st="2" end="2"/>
                                            </p:txEl>
                                          </p:spTgt>
                                        </p:tgtEl>
                                        <p:attrNameLst>
                                          <p:attrName>style.visibility</p:attrName>
                                        </p:attrNameLst>
                                      </p:cBhvr>
                                      <p:to>
                                        <p:strVal val="visible"/>
                                      </p:to>
                                    </p:set>
                                    <p:anim calcmode="lin" valueType="num">
                                      <p:cBhvr additive="base">
                                        <p:cTn id="19" dur="500" fill="hold"/>
                                        <p:tgtEl>
                                          <p:spTgt spid="266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2" end="2"/>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627">
                                            <p:txEl>
                                              <p:pRg st="3" end="3"/>
                                            </p:txEl>
                                          </p:spTgt>
                                        </p:tgtEl>
                                        <p:attrNameLst>
                                          <p:attrName>style.visibility</p:attrName>
                                        </p:attrNameLst>
                                      </p:cBhvr>
                                      <p:to>
                                        <p:strVal val="visible"/>
                                      </p:to>
                                    </p:set>
                                    <p:anim calcmode="lin" valueType="num">
                                      <p:cBhvr additive="base">
                                        <p:cTn id="25" dur="500" fill="hold"/>
                                        <p:tgtEl>
                                          <p:spTgt spid="266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62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3" end="3"/>
                                            </p:txEl>
                                          </p:spTgt>
                                        </p:tgtEl>
                                        <p:attrNameLst>
                                          <p:attrName>ppt_c</p:attrName>
                                        </p:attrNameLst>
                                      </p:cBhvr>
                                      <p:to>
                                        <a:schemeClr val="folHlink"/>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627">
                                            <p:txEl>
                                              <p:pRg st="4" end="4"/>
                                            </p:txEl>
                                          </p:spTgt>
                                        </p:tgtEl>
                                        <p:attrNameLst>
                                          <p:attrName>style.visibility</p:attrName>
                                        </p:attrNameLst>
                                      </p:cBhvr>
                                      <p:to>
                                        <p:strVal val="visible"/>
                                      </p:to>
                                    </p:set>
                                    <p:anim calcmode="lin" valueType="num">
                                      <p:cBhvr additive="base">
                                        <p:cTn id="31" dur="500" fill="hold"/>
                                        <p:tgtEl>
                                          <p:spTgt spid="266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6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71500" y="277813"/>
            <a:ext cx="7993063" cy="704850"/>
          </a:xfrm>
        </p:spPr>
        <p:txBody>
          <a:bodyPr/>
          <a:lstStyle/>
          <a:p>
            <a:r>
              <a:rPr lang="es-ES_tradnl">
                <a:solidFill>
                  <a:srgbClr val="FF311B"/>
                </a:solidFill>
              </a:rPr>
              <a:t>Momento dipolar (cont).</a:t>
            </a:r>
          </a:p>
        </p:txBody>
      </p:sp>
      <p:sp>
        <p:nvSpPr>
          <p:cNvPr id="27651" name="Rectangle 3"/>
          <p:cNvSpPr>
            <a:spLocks noGrp="1" noChangeArrowheads="1"/>
          </p:cNvSpPr>
          <p:nvPr>
            <p:ph type="body" idx="1"/>
          </p:nvPr>
        </p:nvSpPr>
        <p:spPr>
          <a:xfrm>
            <a:off x="395288" y="1196975"/>
            <a:ext cx="8353425" cy="4114800"/>
          </a:xfrm>
        </p:spPr>
        <p:txBody>
          <a:bodyPr/>
          <a:lstStyle/>
          <a:p>
            <a:r>
              <a:rPr lang="es-ES_tradnl" sz="2600" dirty="0">
                <a:sym typeface="Symbol" pitchFamily="18" charset="2"/>
              </a:rPr>
              <a:t>Dependiendo de cómo sea  </a:t>
            </a:r>
            <a:r>
              <a:rPr lang="es-ES_tradnl" sz="2600" dirty="0">
                <a:solidFill>
                  <a:schemeClr val="tx2"/>
                </a:solidFill>
                <a:sym typeface="Symbol" pitchFamily="18" charset="2"/>
              </a:rPr>
              <a:t></a:t>
            </a:r>
            <a:r>
              <a:rPr lang="es-ES_tradnl" sz="2600" dirty="0">
                <a:sym typeface="Symbol" pitchFamily="18" charset="2"/>
              </a:rPr>
              <a:t> de los enlaces que forman una molécula, éstas se clasifican en:</a:t>
            </a:r>
          </a:p>
          <a:p>
            <a:r>
              <a:rPr lang="es-ES_tradnl" sz="2600" b="1" dirty="0">
                <a:solidFill>
                  <a:schemeClr val="tx2"/>
                </a:solidFill>
                <a:effectLst>
                  <a:outerShdw blurRad="38100" dist="38100" dir="2700000" algn="tl">
                    <a:srgbClr val="C0C0C0"/>
                  </a:outerShdw>
                </a:effectLst>
                <a:sym typeface="Symbol" pitchFamily="18" charset="2"/>
              </a:rPr>
              <a:t>Moléculas polares</a:t>
            </a:r>
            <a:r>
              <a:rPr lang="es-ES_tradnl" sz="2600" b="1" dirty="0">
                <a:effectLst>
                  <a:outerShdw blurRad="38100" dist="38100" dir="2700000" algn="tl">
                    <a:srgbClr val="C0C0C0"/>
                  </a:outerShdw>
                </a:effectLst>
                <a:sym typeface="Symbol" pitchFamily="18" charset="2"/>
              </a:rPr>
              <a:t>.</a:t>
            </a:r>
            <a:r>
              <a:rPr lang="es-ES_tradnl" sz="2600" dirty="0">
                <a:sym typeface="Symbol" pitchFamily="18" charset="2"/>
              </a:rPr>
              <a:t> Tienen  </a:t>
            </a:r>
            <a:r>
              <a:rPr lang="es-ES_tradnl" sz="2600" dirty="0">
                <a:solidFill>
                  <a:schemeClr val="tx2"/>
                </a:solidFill>
                <a:sym typeface="Symbol" pitchFamily="18" charset="2"/>
              </a:rPr>
              <a:t></a:t>
            </a:r>
            <a:r>
              <a:rPr lang="es-ES_tradnl" sz="2600" dirty="0">
                <a:sym typeface="Symbol" pitchFamily="18" charset="2"/>
              </a:rPr>
              <a:t> </a:t>
            </a:r>
            <a:r>
              <a:rPr lang="es-ES_tradnl" sz="2600" b="1" dirty="0">
                <a:solidFill>
                  <a:srgbClr val="370ADE"/>
                </a:solidFill>
                <a:sym typeface="Symbol" pitchFamily="18" charset="2"/>
              </a:rPr>
              <a:t>no nulo</a:t>
            </a:r>
            <a:r>
              <a:rPr lang="es-ES_tradnl" sz="2600" dirty="0">
                <a:sym typeface="Symbol" pitchFamily="18" charset="2"/>
              </a:rPr>
              <a:t>:</a:t>
            </a:r>
          </a:p>
          <a:p>
            <a:pPr lvl="1"/>
            <a:r>
              <a:rPr lang="es-ES_tradnl" sz="2200" dirty="0">
                <a:sym typeface="Symbol" pitchFamily="18" charset="2"/>
              </a:rPr>
              <a:t>Moléculas con un sólo enlace covalente. </a:t>
            </a:r>
            <a:r>
              <a:rPr lang="es-ES_tradnl" sz="2200" dirty="0" err="1">
                <a:sym typeface="Symbol" pitchFamily="18" charset="2"/>
              </a:rPr>
              <a:t>Ej</a:t>
            </a:r>
            <a:r>
              <a:rPr lang="es-ES_tradnl" sz="2200" dirty="0">
                <a:sym typeface="Symbol" pitchFamily="18" charset="2"/>
              </a:rPr>
              <a:t>: </a:t>
            </a:r>
            <a:r>
              <a:rPr lang="es-ES_tradnl" sz="2200" dirty="0" err="1">
                <a:sym typeface="Symbol" pitchFamily="18" charset="2"/>
              </a:rPr>
              <a:t>HCl</a:t>
            </a:r>
            <a:r>
              <a:rPr lang="es-ES_tradnl" sz="2200" dirty="0">
                <a:sym typeface="Symbol" pitchFamily="18" charset="2"/>
              </a:rPr>
              <a:t>.</a:t>
            </a:r>
          </a:p>
          <a:p>
            <a:pPr lvl="1"/>
            <a:r>
              <a:rPr lang="es-ES_tradnl" sz="2200" dirty="0">
                <a:sym typeface="Symbol" pitchFamily="18" charset="2"/>
              </a:rPr>
              <a:t>Moléculas angulares, piramidales, .... </a:t>
            </a:r>
            <a:r>
              <a:rPr lang="es-ES_tradnl" sz="2200" dirty="0" err="1">
                <a:sym typeface="Symbol" pitchFamily="18" charset="2"/>
              </a:rPr>
              <a:t>Ej</a:t>
            </a:r>
            <a:r>
              <a:rPr lang="es-ES_tradnl" sz="2200" dirty="0">
                <a:sym typeface="Symbol" pitchFamily="18" charset="2"/>
              </a:rPr>
              <a:t>: H</a:t>
            </a:r>
            <a:r>
              <a:rPr lang="es-ES_tradnl" sz="2200" baseline="-25000" dirty="0">
                <a:sym typeface="Symbol" pitchFamily="18" charset="2"/>
              </a:rPr>
              <a:t>2</a:t>
            </a:r>
            <a:r>
              <a:rPr lang="es-ES_tradnl" sz="2200" dirty="0">
                <a:sym typeface="Symbol" pitchFamily="18" charset="2"/>
              </a:rPr>
              <a:t>O, NH</a:t>
            </a:r>
            <a:r>
              <a:rPr lang="es-ES_tradnl" sz="2200" baseline="-25000" dirty="0">
                <a:sym typeface="Symbol" pitchFamily="18" charset="2"/>
              </a:rPr>
              <a:t>3</a:t>
            </a:r>
            <a:r>
              <a:rPr lang="es-ES_tradnl" sz="2200" dirty="0">
                <a:sym typeface="Symbol" pitchFamily="18" charset="2"/>
              </a:rPr>
              <a:t>.</a:t>
            </a:r>
          </a:p>
          <a:p>
            <a:r>
              <a:rPr lang="es-ES_tradnl" sz="2600" b="1" dirty="0">
                <a:solidFill>
                  <a:schemeClr val="tx2"/>
                </a:solidFill>
                <a:effectLst>
                  <a:outerShdw blurRad="38100" dist="38100" dir="2700000" algn="tl">
                    <a:srgbClr val="C0C0C0"/>
                  </a:outerShdw>
                </a:effectLst>
                <a:sym typeface="Symbol" pitchFamily="18" charset="2"/>
              </a:rPr>
              <a:t>Moléculas apolares</a:t>
            </a:r>
            <a:r>
              <a:rPr lang="es-ES_tradnl" sz="2600" dirty="0">
                <a:sym typeface="Symbol" pitchFamily="18" charset="2"/>
              </a:rPr>
              <a:t>. Tienen  </a:t>
            </a:r>
            <a:r>
              <a:rPr lang="es-ES_tradnl" sz="2600" dirty="0">
                <a:solidFill>
                  <a:schemeClr val="tx2"/>
                </a:solidFill>
                <a:sym typeface="Symbol" pitchFamily="18" charset="2"/>
              </a:rPr>
              <a:t></a:t>
            </a:r>
            <a:r>
              <a:rPr lang="es-ES_tradnl" sz="2600" dirty="0">
                <a:sym typeface="Symbol" pitchFamily="18" charset="2"/>
              </a:rPr>
              <a:t> </a:t>
            </a:r>
            <a:r>
              <a:rPr lang="es-ES_tradnl" sz="2600" b="1" dirty="0">
                <a:solidFill>
                  <a:srgbClr val="370ADE"/>
                </a:solidFill>
                <a:sym typeface="Symbol" pitchFamily="18" charset="2"/>
              </a:rPr>
              <a:t>nulo</a:t>
            </a:r>
            <a:r>
              <a:rPr lang="es-ES_tradnl" sz="2600" dirty="0">
                <a:sym typeface="Symbol" pitchFamily="18" charset="2"/>
              </a:rPr>
              <a:t>:</a:t>
            </a:r>
          </a:p>
          <a:p>
            <a:pPr lvl="1"/>
            <a:r>
              <a:rPr lang="es-ES_tradnl" sz="2200" dirty="0">
                <a:sym typeface="Symbol" pitchFamily="18" charset="2"/>
              </a:rPr>
              <a:t>Moléculas con enlaces apolares. </a:t>
            </a:r>
            <a:r>
              <a:rPr lang="es-ES_tradnl" sz="2200" dirty="0" err="1">
                <a:sym typeface="Symbol" pitchFamily="18" charset="2"/>
              </a:rPr>
              <a:t>Ej</a:t>
            </a:r>
            <a:r>
              <a:rPr lang="es-ES_tradnl" sz="2200" dirty="0">
                <a:sym typeface="Symbol" pitchFamily="18" charset="2"/>
              </a:rPr>
              <a:t>: H</a:t>
            </a:r>
            <a:r>
              <a:rPr lang="es-ES_tradnl" sz="2200" baseline="-25000" dirty="0">
                <a:sym typeface="Symbol" pitchFamily="18" charset="2"/>
              </a:rPr>
              <a:t>2</a:t>
            </a:r>
            <a:r>
              <a:rPr lang="es-ES_tradnl" sz="2200" dirty="0">
                <a:sym typeface="Symbol" pitchFamily="18" charset="2"/>
              </a:rPr>
              <a:t>, Cl</a:t>
            </a:r>
            <a:r>
              <a:rPr lang="es-ES_tradnl" sz="2200" baseline="-25000" dirty="0">
                <a:sym typeface="Symbol" pitchFamily="18" charset="2"/>
              </a:rPr>
              <a:t>2</a:t>
            </a:r>
            <a:r>
              <a:rPr lang="es-ES_tradnl" sz="2200" dirty="0">
                <a:sym typeface="Symbol" pitchFamily="18" charset="2"/>
              </a:rPr>
              <a:t>.</a:t>
            </a:r>
          </a:p>
          <a:p>
            <a:pPr lvl="1"/>
            <a:r>
              <a:rPr lang="es-ES_tradnl" sz="2200" dirty="0">
                <a:sym typeface="Symbol" pitchFamily="18" charset="2"/>
              </a:rPr>
              <a:t> </a:t>
            </a:r>
            <a:r>
              <a:rPr lang="es-ES_tradnl" sz="2200" dirty="0">
                <a:solidFill>
                  <a:schemeClr val="tx2"/>
                </a:solidFill>
                <a:sym typeface="Symbol" pitchFamily="18" charset="2"/>
              </a:rPr>
              <a:t></a:t>
            </a:r>
            <a:r>
              <a:rPr lang="es-ES_tradnl" sz="2200" dirty="0">
                <a:sym typeface="Symbol" pitchFamily="18" charset="2"/>
              </a:rPr>
              <a:t> = 0. </a:t>
            </a:r>
            <a:r>
              <a:rPr lang="es-ES_tradnl" sz="2200" dirty="0" err="1">
                <a:sym typeface="Symbol" pitchFamily="18" charset="2"/>
              </a:rPr>
              <a:t>Ej</a:t>
            </a:r>
            <a:r>
              <a:rPr lang="es-ES_tradnl" sz="2200" dirty="0">
                <a:sym typeface="Symbol" pitchFamily="18" charset="2"/>
              </a:rPr>
              <a:t>: CH</a:t>
            </a:r>
            <a:r>
              <a:rPr lang="es-ES_tradnl" sz="2200" baseline="-25000" dirty="0">
                <a:sym typeface="Symbol" pitchFamily="18" charset="2"/>
              </a:rPr>
              <a:t>4</a:t>
            </a:r>
            <a:r>
              <a:rPr lang="es-ES_tradnl" sz="2200" dirty="0">
                <a:sym typeface="Symbol" pitchFamily="18" charset="2"/>
              </a:rPr>
              <a:t>, CO</a:t>
            </a:r>
            <a:r>
              <a:rPr lang="es-ES_tradnl" sz="2200" baseline="-25000" dirty="0">
                <a:sym typeface="Symbol" pitchFamily="18" charset="2"/>
              </a:rPr>
              <a:t>2</a:t>
            </a:r>
            <a:r>
              <a:rPr lang="es-ES_tradnl" sz="2200" dirty="0">
                <a:sym typeface="Symbol" pitchFamily="18" charset="2"/>
              </a:rPr>
              <a:t>.</a:t>
            </a:r>
          </a:p>
          <a:p>
            <a:endParaRPr lang="es-ES_tradnl" sz="2600" dirty="0"/>
          </a:p>
        </p:txBody>
      </p:sp>
      <p:sp>
        <p:nvSpPr>
          <p:cNvPr id="27652" name="Line 4"/>
          <p:cNvSpPr>
            <a:spLocks noChangeShapeType="1"/>
          </p:cNvSpPr>
          <p:nvPr/>
        </p:nvSpPr>
        <p:spPr bwMode="auto">
          <a:xfrm>
            <a:off x="5657660" y="1340768"/>
            <a:ext cx="2286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xmlns="" val="720594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0" end="0"/>
                                            </p:txEl>
                                          </p:spTgt>
                                        </p:tgtEl>
                                        <p:attrNameLst>
                                          <p:attrName>ppt_c</p:attrName>
                                        </p:attrNameLst>
                                      </p:cBhvr>
                                      <p:to>
                                        <a:schemeClr val="folHlink"/>
                                      </p:to>
                                    </p:animClr>
                                  </p:subTnLst>
                                </p:cTn>
                              </p:par>
                              <p:par>
                                <p:cTn id="9" presetID="2" presetClass="entr" presetSubtype="8" fill="hold" grpId="0" nodeType="withEffect">
                                  <p:stCondLst>
                                    <p:cond delay="0"/>
                                  </p:stCondLst>
                                  <p:childTnLst>
                                    <p:set>
                                      <p:cBhvr>
                                        <p:cTn id="10" dur="1" fill="hold">
                                          <p:stCondLst>
                                            <p:cond delay="0"/>
                                          </p:stCondLst>
                                        </p:cTn>
                                        <p:tgtEl>
                                          <p:spTgt spid="27652"/>
                                        </p:tgtEl>
                                        <p:attrNameLst>
                                          <p:attrName>style.visibility</p:attrName>
                                        </p:attrNameLst>
                                      </p:cBhvr>
                                      <p:to>
                                        <p:strVal val="visible"/>
                                      </p:to>
                                    </p:set>
                                    <p:anim calcmode="lin" valueType="num">
                                      <p:cBhvr additive="base">
                                        <p:cTn id="11" dur="500" fill="hold"/>
                                        <p:tgtEl>
                                          <p:spTgt spid="27652"/>
                                        </p:tgtEl>
                                        <p:attrNameLst>
                                          <p:attrName>ppt_x</p:attrName>
                                        </p:attrNameLst>
                                      </p:cBhvr>
                                      <p:tavLst>
                                        <p:tav tm="0">
                                          <p:val>
                                            <p:strVal val="0-#ppt_w/2"/>
                                          </p:val>
                                        </p:tav>
                                        <p:tav tm="100000">
                                          <p:val>
                                            <p:strVal val="#ppt_x"/>
                                          </p:val>
                                        </p:tav>
                                      </p:tavLst>
                                    </p:anim>
                                    <p:anim calcmode="lin" valueType="num">
                                      <p:cBhvr additive="base">
                                        <p:cTn id="12" dur="500" fill="hold"/>
                                        <p:tgtEl>
                                          <p:spTgt spid="2765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1" end="1"/>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7651">
                                            <p:txEl>
                                              <p:pRg st="2" end="2"/>
                                            </p:txEl>
                                          </p:spTgt>
                                        </p:tgtEl>
                                        <p:attrNameLst>
                                          <p:attrName>style.visibility</p:attrName>
                                        </p:attrNameLst>
                                      </p:cBhvr>
                                      <p:to>
                                        <p:strVal val="visible"/>
                                      </p:to>
                                    </p:set>
                                    <p:anim calcmode="lin" valueType="num">
                                      <p:cBhvr additive="base">
                                        <p:cTn id="23"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765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2" end="2"/>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 calcmode="lin" valueType="num">
                                      <p:cBhvr additive="base">
                                        <p:cTn id="29"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7651">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3" end="3"/>
                                            </p:txEl>
                                          </p:spTgt>
                                        </p:tgtEl>
                                        <p:attrNameLst>
                                          <p:attrName>ppt_c</p:attrName>
                                        </p:attrNameLst>
                                      </p:cBhvr>
                                      <p:to>
                                        <a:schemeClr val="folHlink"/>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7651">
                                            <p:txEl>
                                              <p:pRg st="4" end="4"/>
                                            </p:txEl>
                                          </p:spTgt>
                                        </p:tgtEl>
                                        <p:attrNameLst>
                                          <p:attrName>style.visibility</p:attrName>
                                        </p:attrNameLst>
                                      </p:cBhvr>
                                      <p:to>
                                        <p:strVal val="visible"/>
                                      </p:to>
                                    </p:set>
                                    <p:anim calcmode="lin" valueType="num">
                                      <p:cBhvr additive="base">
                                        <p:cTn id="35" dur="500" fill="hold"/>
                                        <p:tgtEl>
                                          <p:spTgt spid="27651">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765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4" end="4"/>
                                            </p:txEl>
                                          </p:spTgt>
                                        </p:tgtEl>
                                        <p:attrNameLst>
                                          <p:attrName>ppt_c</p:attrName>
                                        </p:attrNameLst>
                                      </p:cBhvr>
                                      <p:to>
                                        <a:schemeClr val="folHlink"/>
                                      </p:to>
                                    </p:animClr>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7651">
                                            <p:txEl>
                                              <p:pRg st="5" end="5"/>
                                            </p:txEl>
                                          </p:spTgt>
                                        </p:tgtEl>
                                        <p:attrNameLst>
                                          <p:attrName>style.visibility</p:attrName>
                                        </p:attrNameLst>
                                      </p:cBhvr>
                                      <p:to>
                                        <p:strVal val="visible"/>
                                      </p:to>
                                    </p:set>
                                    <p:anim calcmode="lin" valueType="num">
                                      <p:cBhvr additive="base">
                                        <p:cTn id="41" dur="500" fill="hold"/>
                                        <p:tgtEl>
                                          <p:spTgt spid="27651">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7651">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5" end="5"/>
                                            </p:txEl>
                                          </p:spTgt>
                                        </p:tgtEl>
                                        <p:attrNameLst>
                                          <p:attrName>ppt_c</p:attrName>
                                        </p:attrNameLst>
                                      </p:cBhvr>
                                      <p:to>
                                        <a:schemeClr val="folHlink"/>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7651">
                                            <p:txEl>
                                              <p:pRg st="6" end="6"/>
                                            </p:txEl>
                                          </p:spTgt>
                                        </p:tgtEl>
                                        <p:attrNameLst>
                                          <p:attrName>style.visibility</p:attrName>
                                        </p:attrNameLst>
                                      </p:cBhvr>
                                      <p:to>
                                        <p:strVal val="visible"/>
                                      </p:to>
                                    </p:set>
                                    <p:anim calcmode="lin" valueType="num">
                                      <p:cBhvr additive="base">
                                        <p:cTn id="47" dur="500" fill="hold"/>
                                        <p:tgtEl>
                                          <p:spTgt spid="27651">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765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P spid="2765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solidFill>
                  <a:srgbClr val="370ADE"/>
                </a:solidFill>
              </a:rPr>
              <a:t>Momento dipolar: µ </a:t>
            </a:r>
            <a:endParaRPr lang="es-P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4779"/>
          <a:stretch/>
        </p:blipFill>
        <p:spPr bwMode="auto">
          <a:xfrm>
            <a:off x="312863" y="1484784"/>
            <a:ext cx="8567119" cy="4441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797745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90" y="116632"/>
            <a:ext cx="9047286"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4941168"/>
            <a:ext cx="9036496" cy="1844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027736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4" name="Picture 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1628800"/>
            <a:ext cx="4188773"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76056" y="1628800"/>
            <a:ext cx="3825785" cy="3312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860367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753584" cy="5976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49447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404664"/>
            <a:ext cx="7848872" cy="6406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61148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8"/>
            <a:ext cx="8604298" cy="58326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6256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260648"/>
            <a:ext cx="8496944" cy="6355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843807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6814" y="476672"/>
            <a:ext cx="8430571" cy="59766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781689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PE" b="1" smtClean="0"/>
              <a:t>Enlace covalente: Hibridación</a:t>
            </a:r>
            <a:endParaRPr lang="es-PE" b="1"/>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1700808"/>
            <a:ext cx="8485387" cy="18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21070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8"/>
            <a:ext cx="8518035" cy="6120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74657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446856" y="1772816"/>
            <a:ext cx="8229600" cy="4373563"/>
          </a:xfrm>
        </p:spPr>
        <p:txBody>
          <a:bodyPr/>
          <a:lstStyle/>
          <a:p>
            <a:endParaRPr lang="es-PE"/>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4484"/>
          <a:stretch/>
        </p:blipFill>
        <p:spPr bwMode="auto">
          <a:xfrm>
            <a:off x="179512" y="404664"/>
            <a:ext cx="8784976" cy="4710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2" y="5103853"/>
            <a:ext cx="8784976" cy="162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928156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476672"/>
            <a:ext cx="8530677" cy="540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086083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8600" y="228600"/>
            <a:ext cx="8375650" cy="536575"/>
          </a:xfrm>
        </p:spPr>
        <p:txBody>
          <a:bodyPr>
            <a:normAutofit fontScale="90000"/>
          </a:bodyPr>
          <a:lstStyle/>
          <a:p>
            <a:r>
              <a:rPr lang="es-ES_tradnl" sz="3200" b="1">
                <a:solidFill>
                  <a:srgbClr val="FF311B"/>
                </a:solidFill>
              </a:rPr>
              <a:t>Teoría del enlace de valencia (E.V.)</a:t>
            </a:r>
          </a:p>
        </p:txBody>
      </p:sp>
      <p:sp>
        <p:nvSpPr>
          <p:cNvPr id="28675" name="Rectangle 3"/>
          <p:cNvSpPr>
            <a:spLocks noGrp="1" noChangeArrowheads="1"/>
          </p:cNvSpPr>
          <p:nvPr>
            <p:ph type="body" idx="1"/>
          </p:nvPr>
        </p:nvSpPr>
        <p:spPr>
          <a:xfrm>
            <a:off x="323528" y="1196752"/>
            <a:ext cx="8458200" cy="5257800"/>
          </a:xfrm>
        </p:spPr>
        <p:txBody>
          <a:bodyPr/>
          <a:lstStyle/>
          <a:p>
            <a:pPr algn="just">
              <a:lnSpc>
                <a:spcPct val="90000"/>
              </a:lnSpc>
            </a:pPr>
            <a:r>
              <a:rPr lang="es-ES_tradnl"/>
              <a:t>Se basa en la suposición de que los enlaces covalentes se producen por solapamiento (superposición) de los orbitales atómicos de distintos átomos y emparejamiento de los e</a:t>
            </a:r>
            <a:r>
              <a:rPr lang="es-ES_tradnl" baseline="30000"/>
              <a:t>–</a:t>
            </a:r>
            <a:r>
              <a:rPr lang="es-ES_tradnl"/>
              <a:t> de orbitales semiocupados.</a:t>
            </a:r>
          </a:p>
          <a:p>
            <a:pPr algn="just">
              <a:lnSpc>
                <a:spcPct val="90000"/>
              </a:lnSpc>
            </a:pPr>
            <a:r>
              <a:rPr lang="es-ES_tradnl"/>
              <a:t>Así, 2 átomos de H (1s</a:t>
            </a:r>
            <a:r>
              <a:rPr lang="es-ES_tradnl" baseline="30000"/>
              <a:t>1</a:t>
            </a:r>
            <a:r>
              <a:rPr lang="es-ES_tradnl"/>
              <a:t>) tienen cada uno 1 e</a:t>
            </a:r>
            <a:r>
              <a:rPr lang="es-ES_tradnl" baseline="30000"/>
              <a:t>– </a:t>
            </a:r>
            <a:r>
              <a:rPr lang="es-ES_tradnl"/>
              <a:t>desapareado en un orbital “s” y formarían un orbital molecular en donde alojarían los 2 e</a:t>
            </a:r>
            <a:r>
              <a:rPr lang="es-ES_tradnl" baseline="30000"/>
              <a:t>–</a:t>
            </a:r>
            <a:r>
              <a:rPr lang="es-ES_tradnl"/>
              <a:t>.</a:t>
            </a:r>
          </a:p>
          <a:p>
            <a:pPr algn="just">
              <a:lnSpc>
                <a:spcPct val="90000"/>
              </a:lnSpc>
            </a:pPr>
            <a:r>
              <a:rPr lang="es-ES_tradnl"/>
              <a:t>Se llama “</a:t>
            </a:r>
            <a:r>
              <a:rPr lang="es-ES_tradnl" b="1">
                <a:solidFill>
                  <a:schemeClr val="tx2"/>
                </a:solidFill>
                <a:effectLst>
                  <a:outerShdw blurRad="38100" dist="38100" dir="2700000" algn="tl">
                    <a:srgbClr val="C0C0C0"/>
                  </a:outerShdw>
                </a:effectLst>
              </a:rPr>
              <a:t>covalencia</a:t>
            </a:r>
            <a:r>
              <a:rPr lang="es-ES_tradnl"/>
              <a:t>” al nº de e</a:t>
            </a:r>
            <a:r>
              <a:rPr lang="es-ES_tradnl" baseline="30000"/>
              <a:t>–</a:t>
            </a:r>
            <a:r>
              <a:rPr lang="es-ES_tradnl"/>
              <a:t> desapareados y por tanto al nº de enlaces que un átomo forma.</a:t>
            </a:r>
          </a:p>
        </p:txBody>
      </p:sp>
    </p:spTree>
    <p:extLst>
      <p:ext uri="{BB962C8B-B14F-4D97-AF65-F5344CB8AC3E}">
        <p14:creationId xmlns:p14="http://schemas.microsoft.com/office/powerpoint/2010/main" xmlns="" val="17666996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37636" y="519219"/>
            <a:ext cx="8260672" cy="716372"/>
          </a:xfrm>
        </p:spPr>
        <p:txBody>
          <a:bodyPr>
            <a:normAutofit fontScale="90000"/>
          </a:bodyPr>
          <a:lstStyle/>
          <a:p>
            <a:r>
              <a:rPr lang="es-PE" b="1" cap="none" dirty="0">
                <a:solidFill>
                  <a:schemeClr val="tx1">
                    <a:lumMod val="95000"/>
                    <a:lumOff val="5000"/>
                  </a:schemeClr>
                </a:solidFill>
              </a:rPr>
              <a:t>T</a:t>
            </a:r>
            <a:r>
              <a:rPr lang="es-PE" b="1" cap="none" dirty="0" smtClean="0">
                <a:solidFill>
                  <a:schemeClr val="tx1">
                    <a:lumMod val="95000"/>
                    <a:lumOff val="5000"/>
                  </a:schemeClr>
                </a:solidFill>
              </a:rPr>
              <a:t>eorías de enlace covalente</a:t>
            </a:r>
            <a:br>
              <a:rPr lang="es-PE" b="1" cap="none" dirty="0" smtClean="0">
                <a:solidFill>
                  <a:schemeClr val="tx1">
                    <a:lumMod val="95000"/>
                    <a:lumOff val="5000"/>
                  </a:schemeClr>
                </a:solidFill>
              </a:rPr>
            </a:b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487"/>
          <a:stretch/>
        </p:blipFill>
        <p:spPr bwMode="auto">
          <a:xfrm>
            <a:off x="243464" y="1628800"/>
            <a:ext cx="8649016" cy="4955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29996902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072"/>
          <a:stretch/>
        </p:blipFill>
        <p:spPr bwMode="auto">
          <a:xfrm>
            <a:off x="175484" y="1660910"/>
            <a:ext cx="8784976" cy="5197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437636" y="519219"/>
            <a:ext cx="8260672" cy="716372"/>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r>
              <a:rPr lang="es-PE" b="1" cap="none" smtClean="0">
                <a:solidFill>
                  <a:schemeClr val="tx1">
                    <a:lumMod val="95000"/>
                    <a:lumOff val="5000"/>
                  </a:schemeClr>
                </a:solidFill>
              </a:rPr>
              <a:t>Teorías de enlace covalente</a:t>
            </a:r>
            <a:br>
              <a:rPr lang="es-PE" b="1" cap="none" smtClean="0">
                <a:solidFill>
                  <a:schemeClr val="tx1">
                    <a:lumMod val="95000"/>
                    <a:lumOff val="5000"/>
                  </a:schemeClr>
                </a:solidFill>
              </a:rPr>
            </a:b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17763959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031"/>
          <a:stretch/>
        </p:blipFill>
        <p:spPr bwMode="auto">
          <a:xfrm>
            <a:off x="230333" y="1628800"/>
            <a:ext cx="8737683" cy="47794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37636" y="519219"/>
            <a:ext cx="8260672" cy="716372"/>
          </a:xfrm>
        </p:spPr>
        <p:txBody>
          <a:bodyPr>
            <a:normAutofit fontScale="90000"/>
          </a:bodyPr>
          <a:lstStyle/>
          <a:p>
            <a:r>
              <a:rPr lang="es-PE" b="1" cap="none" dirty="0">
                <a:solidFill>
                  <a:schemeClr val="tx1">
                    <a:lumMod val="95000"/>
                    <a:lumOff val="5000"/>
                  </a:schemeClr>
                </a:solidFill>
              </a:rPr>
              <a:t>T</a:t>
            </a:r>
            <a:r>
              <a:rPr lang="es-PE" b="1" cap="none" dirty="0" smtClean="0">
                <a:solidFill>
                  <a:schemeClr val="tx1">
                    <a:lumMod val="95000"/>
                    <a:lumOff val="5000"/>
                  </a:schemeClr>
                </a:solidFill>
              </a:rPr>
              <a:t>eorías de enlace covalente</a:t>
            </a:r>
            <a:br>
              <a:rPr lang="es-PE" b="1" cap="none" dirty="0" smtClean="0">
                <a:solidFill>
                  <a:schemeClr val="tx1">
                    <a:lumMod val="95000"/>
                    <a:lumOff val="5000"/>
                  </a:schemeClr>
                </a:solidFill>
              </a:rPr>
            </a:b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31694799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843"/>
          <a:stretch/>
        </p:blipFill>
        <p:spPr bwMode="auto">
          <a:xfrm>
            <a:off x="251520" y="1628800"/>
            <a:ext cx="8712968"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a:t>
            </a:r>
            <a:endParaRPr lang="es-PE" sz="3200" b="1" cap="none" dirty="0">
              <a:solidFill>
                <a:srgbClr val="370ADE"/>
              </a:solidFill>
            </a:endParaRPr>
          </a:p>
        </p:txBody>
      </p:sp>
    </p:spTree>
    <p:extLst>
      <p:ext uri="{BB962C8B-B14F-4D97-AF65-F5344CB8AC3E}">
        <p14:creationId xmlns:p14="http://schemas.microsoft.com/office/powerpoint/2010/main" xmlns="" val="2133979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424936"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528379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640960" cy="64087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191115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039" b="-95"/>
          <a:stretch/>
        </p:blipFill>
        <p:spPr bwMode="auto">
          <a:xfrm>
            <a:off x="325461" y="1436304"/>
            <a:ext cx="8568952" cy="5328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7"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1058168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485"/>
          <a:stretch/>
        </p:blipFill>
        <p:spPr bwMode="auto">
          <a:xfrm>
            <a:off x="163131" y="1509367"/>
            <a:ext cx="8820337" cy="5111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791127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886"/>
          <a:stretch/>
        </p:blipFill>
        <p:spPr bwMode="auto">
          <a:xfrm>
            <a:off x="323528" y="1569493"/>
            <a:ext cx="8568952" cy="4957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42463558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471"/>
          <a:stretch/>
        </p:blipFill>
        <p:spPr bwMode="auto">
          <a:xfrm>
            <a:off x="330142" y="1543290"/>
            <a:ext cx="8717986" cy="4636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2</a:t>
            </a:r>
            <a:endParaRPr lang="es-PE" sz="3700" b="1" cap="none" baseline="30000" dirty="0">
              <a:solidFill>
                <a:srgbClr val="FF0000"/>
              </a:solidFill>
            </a:endParaRPr>
          </a:p>
        </p:txBody>
      </p:sp>
    </p:spTree>
    <p:extLst>
      <p:ext uri="{BB962C8B-B14F-4D97-AF65-F5344CB8AC3E}">
        <p14:creationId xmlns:p14="http://schemas.microsoft.com/office/powerpoint/2010/main" xmlns="" val="347067109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838"/>
          <a:stretch/>
        </p:blipFill>
        <p:spPr bwMode="auto">
          <a:xfrm>
            <a:off x="179512" y="1446662"/>
            <a:ext cx="8821686" cy="4502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2</a:t>
            </a:r>
            <a:endParaRPr lang="es-PE" sz="3700" b="1" cap="none" baseline="30000" dirty="0">
              <a:solidFill>
                <a:srgbClr val="FF0000"/>
              </a:solidFill>
            </a:endParaRPr>
          </a:p>
        </p:txBody>
      </p:sp>
    </p:spTree>
    <p:extLst>
      <p:ext uri="{BB962C8B-B14F-4D97-AF65-F5344CB8AC3E}">
        <p14:creationId xmlns:p14="http://schemas.microsoft.com/office/powerpoint/2010/main" xmlns="" val="22425947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478"/>
          <a:stretch/>
        </p:blipFill>
        <p:spPr bwMode="auto">
          <a:xfrm>
            <a:off x="341450" y="1466009"/>
            <a:ext cx="8640960" cy="5203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a:solidFill>
                  <a:srgbClr val="FF0000"/>
                </a:solidFill>
              </a:rPr>
              <a:t>3</a:t>
            </a:r>
          </a:p>
        </p:txBody>
      </p:sp>
    </p:spTree>
    <p:extLst>
      <p:ext uri="{BB962C8B-B14F-4D97-AF65-F5344CB8AC3E}">
        <p14:creationId xmlns:p14="http://schemas.microsoft.com/office/powerpoint/2010/main" xmlns="" val="27287839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124744"/>
            <a:ext cx="7704856" cy="38301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1 Título"/>
          <p:cNvSpPr txBox="1">
            <a:spLocks/>
          </p:cNvSpPr>
          <p:nvPr/>
        </p:nvSpPr>
        <p:spPr>
          <a:xfrm>
            <a:off x="323528" y="240587"/>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a:solidFill>
                  <a:srgbClr val="FF0000"/>
                </a:solidFill>
              </a:rPr>
              <a:t>3</a:t>
            </a:r>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3528" y="4962191"/>
            <a:ext cx="7704856" cy="177917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0410718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33"/>
          <a:stretch/>
        </p:blipFill>
        <p:spPr bwMode="auto">
          <a:xfrm>
            <a:off x="276081" y="1531822"/>
            <a:ext cx="8705341" cy="4883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endParaRPr lang="es-PE" sz="3700" b="1" cap="none" baseline="30000" dirty="0">
              <a:solidFill>
                <a:srgbClr val="FF0000"/>
              </a:solidFill>
            </a:endParaRPr>
          </a:p>
        </p:txBody>
      </p:sp>
    </p:spTree>
    <p:extLst>
      <p:ext uri="{BB962C8B-B14F-4D97-AF65-F5344CB8AC3E}">
        <p14:creationId xmlns:p14="http://schemas.microsoft.com/office/powerpoint/2010/main" xmlns="" val="42391672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89"/>
          <a:stretch/>
        </p:blipFill>
        <p:spPr bwMode="auto">
          <a:xfrm>
            <a:off x="323526" y="1924334"/>
            <a:ext cx="8417749" cy="4312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endParaRPr lang="es-PE" sz="3700" b="1" cap="none" baseline="30000" dirty="0">
              <a:solidFill>
                <a:srgbClr val="FF0000"/>
              </a:solidFill>
            </a:endParaRPr>
          </a:p>
        </p:txBody>
      </p:sp>
    </p:spTree>
    <p:extLst>
      <p:ext uri="{BB962C8B-B14F-4D97-AF65-F5344CB8AC3E}">
        <p14:creationId xmlns:p14="http://schemas.microsoft.com/office/powerpoint/2010/main" xmlns="" val="27551778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ticario">
  <a:themeElements>
    <a:clrScheme name="Boticario">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Boticario">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oticario">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4100</TotalTime>
  <Words>1415</Words>
  <Application>Microsoft Office PowerPoint</Application>
  <PresentationFormat>Presentación en pantalla (4:3)</PresentationFormat>
  <Paragraphs>202</Paragraphs>
  <Slides>155</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155</vt:i4>
      </vt:variant>
    </vt:vector>
  </HeadingPairs>
  <TitlesOfParts>
    <vt:vector size="157" baseType="lpstr">
      <vt:lpstr>Boticario</vt:lpstr>
      <vt:lpstr>Fotografía de Photo Editor</vt:lpstr>
      <vt:lpstr>Enlace Covalente</vt:lpstr>
      <vt:lpstr>Enlace covalente</vt:lpstr>
      <vt:lpstr>Enlace covalente</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Resonancia</vt:lpstr>
      <vt:lpstr>Reglas de resonancia</vt:lpstr>
      <vt:lpstr>Reglas de resonancia</vt:lpstr>
      <vt:lpstr>Reglas de resonancia</vt:lpstr>
      <vt:lpstr>Diapositiva 40</vt:lpstr>
      <vt:lpstr>Diapositiva 41</vt:lpstr>
      <vt:lpstr>Tipos de enlace covalente</vt:lpstr>
      <vt:lpstr>Excepciones a la teoría de Lewis</vt:lpstr>
      <vt:lpstr>Limitaciones de estructuras de Lewis</vt:lpstr>
      <vt:lpstr>Teoría de repulsión del par electrónico de la capa de valencia (rpecv)</vt:lpstr>
      <vt:lpstr>Teoría de repulsión del par electrónico de la capa de valencia (rpecv)</vt:lpstr>
      <vt:lpstr>Teoría de repulsión del par electrónico de la capa de valencia (rpecv)</vt:lpstr>
      <vt:lpstr>Diapositiva 48</vt:lpstr>
      <vt:lpstr>estructuras de las moléculas</vt:lpstr>
      <vt:lpstr>Diapositiva 50</vt:lpstr>
      <vt:lpstr>Teoría de repulsión del par electrónico de la capa de valencia (rpecv)</vt:lpstr>
      <vt:lpstr>RPECV</vt:lpstr>
      <vt:lpstr>RPECV</vt:lpstr>
      <vt:lpstr>RPECV</vt:lpstr>
      <vt:lpstr>RPECV</vt:lpstr>
      <vt:lpstr>RPECV</vt:lpstr>
      <vt:lpstr>RPECV</vt:lpstr>
      <vt:lpstr>RPECV</vt:lpstr>
      <vt:lpstr>RPECV</vt:lpstr>
      <vt:lpstr>RPECV</vt:lpstr>
      <vt:lpstr>RPECV</vt:lpstr>
      <vt:lpstr>RPECV</vt:lpstr>
      <vt:lpstr>Uso de la teoría de RPECV para determinar la forma molecular</vt:lpstr>
      <vt:lpstr>Diapositiva 64</vt:lpstr>
      <vt:lpstr>Diapositiva 65</vt:lpstr>
      <vt:lpstr>Diapositiva 66</vt:lpstr>
      <vt:lpstr>Pasos: </vt:lpstr>
      <vt:lpstr>Ejercicios</vt:lpstr>
      <vt:lpstr>Respuestas</vt:lpstr>
      <vt:lpstr>Diapositiva 70</vt:lpstr>
      <vt:lpstr>Diapositiva 71</vt:lpstr>
      <vt:lpstr>Polaridad en moléculas covalentes. Momento dipolar.</vt:lpstr>
      <vt:lpstr>Momento dipolar (cont).</vt:lpstr>
      <vt:lpstr>Momento dipolar: µ </vt:lpstr>
      <vt:lpstr>Diapositiva 75</vt:lpstr>
      <vt:lpstr>Diapositiva 76</vt:lpstr>
      <vt:lpstr>Diapositiva 77</vt:lpstr>
      <vt:lpstr>Diapositiva 78</vt:lpstr>
      <vt:lpstr>Diapositiva 79</vt:lpstr>
      <vt:lpstr>Diapositiva 80</vt:lpstr>
      <vt:lpstr>Enlace covalente: Hibridación</vt:lpstr>
      <vt:lpstr>Diapositiva 82</vt:lpstr>
      <vt:lpstr>Diapositiva 83</vt:lpstr>
      <vt:lpstr>Diapositiva 84</vt:lpstr>
      <vt:lpstr>Teoría del enlace de valencia (E.V.)</vt:lpstr>
      <vt:lpstr>Teorías de enlace covalente </vt:lpstr>
      <vt:lpstr>Diapositiva 87</vt:lpstr>
      <vt:lpstr>Teorías de enlace covalente </vt:lpstr>
      <vt:lpstr>Teoría EV</vt:lpstr>
      <vt:lpstr>Diapositiva 90</vt:lpstr>
      <vt:lpstr>Teoría EV</vt:lpstr>
      <vt:lpstr>Teoría EV</vt:lpstr>
      <vt:lpstr>Teoría EV</vt:lpstr>
      <vt:lpstr>Teoría EV</vt:lpstr>
      <vt:lpstr>Teoría EV</vt:lpstr>
      <vt:lpstr>Teoría EV</vt:lpstr>
      <vt:lpstr>Diapositiva 97</vt:lpstr>
      <vt:lpstr>Teoría EV</vt:lpstr>
      <vt:lpstr>Teoría EV</vt:lpstr>
      <vt:lpstr>Teoría EV</vt:lpstr>
      <vt:lpstr>Teoría EV</vt:lpstr>
      <vt:lpstr>Tipos de enlace covalentes</vt:lpstr>
      <vt:lpstr>Tipos de enlace covalentes</vt:lpstr>
      <vt:lpstr>Diapositiva 104</vt:lpstr>
      <vt:lpstr>Tipos de enlace covalentes</vt:lpstr>
      <vt:lpstr> </vt:lpstr>
      <vt:lpstr>Diapositiva 107</vt:lpstr>
      <vt:lpstr>2) Teoría Om-cloa</vt:lpstr>
      <vt:lpstr>Diapositiva 109</vt:lpstr>
      <vt:lpstr>Teoría Om-cloa</vt:lpstr>
      <vt:lpstr>Diapositiva 111</vt:lpstr>
      <vt:lpstr>Diapositiva 112</vt:lpstr>
      <vt:lpstr>Diapositiva 113</vt:lpstr>
      <vt:lpstr>Diapositiva 114</vt:lpstr>
      <vt:lpstr>Diapositiva 115</vt:lpstr>
      <vt:lpstr>Diapositiva 116</vt:lpstr>
      <vt:lpstr>Teoría Om-cloa</vt:lpstr>
      <vt:lpstr>Diapositiva 118</vt:lpstr>
      <vt:lpstr>Diapositiva 119</vt:lpstr>
      <vt:lpstr>Diapositiva 120</vt:lpstr>
      <vt:lpstr>Diapositiva 121</vt:lpstr>
      <vt:lpstr>Diapositiva 122</vt:lpstr>
      <vt:lpstr>Diapositiva 123</vt:lpstr>
      <vt:lpstr>Diapositiva 124</vt:lpstr>
      <vt:lpstr>Diapositiva 125</vt:lpstr>
      <vt:lpstr>Diapositiva 126</vt:lpstr>
      <vt:lpstr>Diapositiva 127</vt:lpstr>
      <vt:lpstr>Diapositiva 128</vt:lpstr>
      <vt:lpstr>Diapositiva 129</vt:lpstr>
      <vt:lpstr>Diapositiva 130</vt:lpstr>
      <vt:lpstr>Diapositiva 131</vt:lpstr>
      <vt:lpstr>Diapositiva 132</vt:lpstr>
      <vt:lpstr>Diapositiva 133</vt:lpstr>
      <vt:lpstr>Diapositiva 134</vt:lpstr>
      <vt:lpstr>Diapositiva 135</vt:lpstr>
      <vt:lpstr>Diapositiva 136</vt:lpstr>
      <vt:lpstr>Diapositiva 137</vt:lpstr>
      <vt:lpstr>Diapositiva 138</vt:lpstr>
      <vt:lpstr>Diapositiva 139</vt:lpstr>
      <vt:lpstr>2) Teoría Om-cloa</vt:lpstr>
      <vt:lpstr>Diapositiva 141</vt:lpstr>
      <vt:lpstr>Diapositiva 142</vt:lpstr>
      <vt:lpstr>Diapositiva 143</vt:lpstr>
      <vt:lpstr>Diapositiva 144</vt:lpstr>
      <vt:lpstr>Diapositiva 145</vt:lpstr>
      <vt:lpstr>Diapositiva 146</vt:lpstr>
      <vt:lpstr>Diapositiva 147</vt:lpstr>
      <vt:lpstr>Diapositiva 148</vt:lpstr>
      <vt:lpstr>Diapositiva 149</vt:lpstr>
      <vt:lpstr>Diapositiva 150</vt:lpstr>
      <vt:lpstr>Diapositiva 151</vt:lpstr>
      <vt:lpstr>Diapositiva 152</vt:lpstr>
      <vt:lpstr>Diapositiva 153</vt:lpstr>
      <vt:lpstr>Diapositiva 154</vt:lpstr>
      <vt:lpstr>Videos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Enlace iónico</dc:title>
  <dc:creator>WINDOWS  7</dc:creator>
  <cp:lastModifiedBy>carol</cp:lastModifiedBy>
  <cp:revision>192</cp:revision>
  <cp:lastPrinted>2015-05-25T13:47:44Z</cp:lastPrinted>
  <dcterms:created xsi:type="dcterms:W3CDTF">2015-05-02T01:03:15Z</dcterms:created>
  <dcterms:modified xsi:type="dcterms:W3CDTF">2016-10-10T13:46:05Z</dcterms:modified>
</cp:coreProperties>
</file>